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8"/>
  </p:notesMasterIdLst>
  <p:handoutMasterIdLst>
    <p:handoutMasterId r:id="rId79"/>
  </p:handoutMasterIdLst>
  <p:sldIdLst>
    <p:sldId id="371" r:id="rId3"/>
    <p:sldId id="376" r:id="rId4"/>
    <p:sldId id="265" r:id="rId5"/>
    <p:sldId id="271" r:id="rId6"/>
    <p:sldId id="272" r:id="rId7"/>
    <p:sldId id="289" r:id="rId8"/>
    <p:sldId id="300" r:id="rId9"/>
    <p:sldId id="296" r:id="rId10"/>
    <p:sldId id="297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298" r:id="rId19"/>
    <p:sldId id="301" r:id="rId20"/>
    <p:sldId id="304" r:id="rId21"/>
    <p:sldId id="312" r:id="rId22"/>
    <p:sldId id="292" r:id="rId23"/>
    <p:sldId id="309" r:id="rId24"/>
    <p:sldId id="310" r:id="rId25"/>
    <p:sldId id="358" r:id="rId26"/>
    <p:sldId id="356" r:id="rId27"/>
    <p:sldId id="357" r:id="rId28"/>
    <p:sldId id="375" r:id="rId29"/>
    <p:sldId id="291" r:id="rId30"/>
    <p:sldId id="299" r:id="rId31"/>
    <p:sldId id="313" r:id="rId32"/>
    <p:sldId id="359" r:id="rId33"/>
    <p:sldId id="293" r:id="rId34"/>
    <p:sldId id="317" r:id="rId35"/>
    <p:sldId id="316" r:id="rId36"/>
    <p:sldId id="314" r:id="rId37"/>
    <p:sldId id="318" r:id="rId38"/>
    <p:sldId id="320" r:id="rId39"/>
    <p:sldId id="319" r:id="rId40"/>
    <p:sldId id="321" r:id="rId41"/>
    <p:sldId id="322" r:id="rId42"/>
    <p:sldId id="323" r:id="rId43"/>
    <p:sldId id="324" r:id="rId44"/>
    <p:sldId id="294" r:id="rId45"/>
    <p:sldId id="360" r:id="rId46"/>
    <p:sldId id="295" r:id="rId47"/>
    <p:sldId id="325" r:id="rId48"/>
    <p:sldId id="328" r:id="rId49"/>
    <p:sldId id="348" r:id="rId50"/>
    <p:sldId id="329" r:id="rId51"/>
    <p:sldId id="341" r:id="rId52"/>
    <p:sldId id="342" r:id="rId53"/>
    <p:sldId id="345" r:id="rId54"/>
    <p:sldId id="344" r:id="rId55"/>
    <p:sldId id="330" r:id="rId56"/>
    <p:sldId id="331" r:id="rId57"/>
    <p:sldId id="332" r:id="rId58"/>
    <p:sldId id="333" r:id="rId59"/>
    <p:sldId id="334" r:id="rId60"/>
    <p:sldId id="336" r:id="rId61"/>
    <p:sldId id="337" r:id="rId62"/>
    <p:sldId id="338" r:id="rId63"/>
    <p:sldId id="339" r:id="rId64"/>
    <p:sldId id="340" r:id="rId65"/>
    <p:sldId id="361" r:id="rId66"/>
    <p:sldId id="362" r:id="rId67"/>
    <p:sldId id="373" r:id="rId68"/>
    <p:sldId id="374" r:id="rId69"/>
    <p:sldId id="363" r:id="rId70"/>
    <p:sldId id="367" r:id="rId71"/>
    <p:sldId id="368" r:id="rId72"/>
    <p:sldId id="364" r:id="rId73"/>
    <p:sldId id="365" r:id="rId74"/>
    <p:sldId id="366" r:id="rId75"/>
    <p:sldId id="369" r:id="rId76"/>
    <p:sldId id="370" r:id="rId77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A21D91D-719C-4BB3-8ECD-5D7BC64B2931}">
          <p14:sldIdLst>
            <p14:sldId id="371"/>
            <p14:sldId id="376"/>
          </p14:sldIdLst>
        </p14:section>
        <p14:section name="로그인" id="{5326E4B6-8C17-4FFF-AFBA-2802B4834658}">
          <p14:sldIdLst>
            <p14:sldId id="265"/>
            <p14:sldId id="271"/>
            <p14:sldId id="272"/>
          </p14:sldIdLst>
        </p14:section>
        <p14:section name="관리자" id="{4F8F87DE-F741-428B-AF0C-4AEEC4CE1750}">
          <p14:sldIdLst>
            <p14:sldId id="289"/>
          </p14:sldIdLst>
        </p14:section>
        <p14:section name="공지사항" id="{236D166B-B4AB-4087-8348-40B3283AD6A3}">
          <p14:sldIdLst>
            <p14:sldId id="300"/>
            <p14:sldId id="296"/>
          </p14:sldIdLst>
        </p14:section>
        <p14:section name="접수" id="{8E93CE22-8EB3-4802-A7AC-4FABE7E96F72}">
          <p14:sldIdLst>
            <p14:sldId id="297"/>
            <p14:sldId id="349"/>
            <p14:sldId id="350"/>
            <p14:sldId id="351"/>
            <p14:sldId id="352"/>
            <p14:sldId id="353"/>
            <p14:sldId id="354"/>
            <p14:sldId id="355"/>
            <p14:sldId id="298"/>
            <p14:sldId id="301"/>
            <p14:sldId id="304"/>
          </p14:sldIdLst>
        </p14:section>
        <p14:section name="진행" id="{9DB1381A-B7FE-45CF-933C-3D307F774F0D}">
          <p14:sldIdLst>
            <p14:sldId id="312"/>
            <p14:sldId id="292"/>
            <p14:sldId id="309"/>
            <p14:sldId id="310"/>
            <p14:sldId id="358"/>
            <p14:sldId id="356"/>
            <p14:sldId id="357"/>
            <p14:sldId id="375"/>
            <p14:sldId id="291"/>
          </p14:sldIdLst>
        </p14:section>
        <p14:section name="정산" id="{6F81AE5C-2B6F-4141-99A3-3040B1FF7073}">
          <p14:sldIdLst>
            <p14:sldId id="299"/>
            <p14:sldId id="313"/>
            <p14:sldId id="359"/>
            <p14:sldId id="293"/>
            <p14:sldId id="317"/>
            <p14:sldId id="316"/>
            <p14:sldId id="314"/>
            <p14:sldId id="318"/>
            <p14:sldId id="320"/>
            <p14:sldId id="319"/>
            <p14:sldId id="321"/>
            <p14:sldId id="322"/>
            <p14:sldId id="323"/>
            <p14:sldId id="324"/>
          </p14:sldIdLst>
        </p14:section>
        <p14:section name="상품검색" id="{609DD177-5187-4D9B-AC34-C77AF46D50A4}">
          <p14:sldIdLst>
            <p14:sldId id="294"/>
            <p14:sldId id="360"/>
          </p14:sldIdLst>
        </p14:section>
        <p14:section name="재고관리" id="{7F7B9ECE-19FB-4365-B196-52843B397017}">
          <p14:sldIdLst>
            <p14:sldId id="295"/>
          </p14:sldIdLst>
        </p14:section>
        <p14:section name="장례식장" id="{82EDFAA9-2967-45BF-9BB5-4EEFBAA005AC}">
          <p14:sldIdLst>
            <p14:sldId id="325"/>
            <p14:sldId id="328"/>
          </p14:sldIdLst>
        </p14:section>
        <p14:section name="승인현황" id="{C4DA7C54-D8F1-40C8-98C7-CDCBE9A12856}">
          <p14:sldIdLst>
            <p14:sldId id="348"/>
            <p14:sldId id="329"/>
            <p14:sldId id="341"/>
            <p14:sldId id="342"/>
            <p14:sldId id="345"/>
            <p14:sldId id="344"/>
          </p14:sldIdLst>
        </p14:section>
        <p14:section name="배송" id="{40F375F1-F5C8-46E2-B5F3-77CCC6391616}">
          <p14:sldIdLst>
            <p14:sldId id="330"/>
            <p14:sldId id="331"/>
            <p14:sldId id="332"/>
            <p14:sldId id="333"/>
          </p14:sldIdLst>
        </p14:section>
        <p14:section name="의전팀장" id="{446716E3-A188-42B8-A4B1-86E1CFDCE479}">
          <p14:sldIdLst>
            <p14:sldId id="334"/>
            <p14:sldId id="336"/>
            <p14:sldId id="337"/>
            <p14:sldId id="338"/>
            <p14:sldId id="339"/>
            <p14:sldId id="340"/>
            <p14:sldId id="361"/>
            <p14:sldId id="362"/>
            <p14:sldId id="373"/>
            <p14:sldId id="374"/>
          </p14:sldIdLst>
        </p14:section>
        <p14:section name="근조기" id="{E19FCEA6-370D-45A7-ACE9-0CDAE2E5A42D}">
          <p14:sldIdLst>
            <p14:sldId id="363"/>
            <p14:sldId id="367"/>
            <p14:sldId id="368"/>
          </p14:sldIdLst>
        </p14:section>
        <p14:section name="통계" id="{5DBBF04C-E8C4-45F5-BF33-31529F4F9E5A}">
          <p14:sldIdLst>
            <p14:sldId id="364"/>
            <p14:sldId id="365"/>
          </p14:sldIdLst>
        </p14:section>
        <p14:section name="만족도평가" id="{41EA6F0E-F6CE-4F17-8025-1EE36518CAEF}">
          <p14:sldIdLst>
            <p14:sldId id="366"/>
            <p14:sldId id="369"/>
          </p14:sldIdLst>
        </p14:section>
        <p14:section name="상담신청확인" id="{6E43BDA8-5C5B-4915-9A2A-82C27BD46C9D}">
          <p14:sldIdLst>
            <p14:sldId id="3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6" autoAdjust="0"/>
    <p:restoredTop sz="96087" autoAdjust="0"/>
  </p:normalViewPr>
  <p:slideViewPr>
    <p:cSldViewPr>
      <p:cViewPr varScale="1">
        <p:scale>
          <a:sx n="156" d="100"/>
          <a:sy n="156" d="100"/>
        </p:scale>
        <p:origin x="-534" y="-90"/>
      </p:cViewPr>
      <p:guideLst>
        <p:guide orient="horz" pos="4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-439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6F65F-3677-4863-B6BC-38CC8F70785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6B26A-5BDC-4AE1-804E-CDC982604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02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9F3F1-B972-4652-9C26-686E14D7AF70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FD032-90FA-413E-8C69-3ECF9C7EA7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5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FD032-90FA-413E-8C69-3ECF9C7EA7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75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5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41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7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88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20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05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11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16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85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90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6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98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70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44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35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9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65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1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Cover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E9E8E1-B4A7-4483-91BC-1F0424FD3EE7}"/>
              </a:ext>
            </a:extLst>
          </p:cNvPr>
          <p:cNvSpPr txBox="1"/>
          <p:nvPr userDrawn="1"/>
        </p:nvSpPr>
        <p:spPr>
          <a:xfrm>
            <a:off x="408825" y="3458915"/>
            <a:ext cx="113889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ko-KR" altLang="en-US" sz="1800" b="0" i="0" spc="0" baseline="0" dirty="0" smtClean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임직원 계정</a:t>
            </a:r>
            <a:endParaRPr lang="en-US" altLang="ko-KR" sz="1800" b="0" i="0" spc="0" baseline="0" dirty="0">
              <a:solidFill>
                <a:schemeClr val="bg1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5ABD4FA-2302-49D3-BE77-235F84703973}"/>
              </a:ext>
            </a:extLst>
          </p:cNvPr>
          <p:cNvSpPr txBox="1"/>
          <p:nvPr userDrawn="1"/>
        </p:nvSpPr>
        <p:spPr>
          <a:xfrm>
            <a:off x="412595" y="2495033"/>
            <a:ext cx="113889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4000" b="1" i="0" spc="-100" baseline="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Narrow" panose="020B0604020202020204" pitchFamily="34" charset="0"/>
              </a:rPr>
              <a:t>A+</a:t>
            </a:r>
            <a:r>
              <a:rPr lang="ko-KR" altLang="en-US" sz="4000" b="1" i="0" spc="-100" baseline="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Narrow" panose="020B0604020202020204" pitchFamily="34" charset="0"/>
              </a:rPr>
              <a:t>라이프 의전관리 시스템</a:t>
            </a:r>
            <a:endParaRPr lang="ko-KR" altLang="en-US" sz="4000" b="1" i="0" spc="-100" baseline="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Narrow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8A3143-8421-BF4C-88AC-72185D418073}"/>
              </a:ext>
            </a:extLst>
          </p:cNvPr>
          <p:cNvSpPr txBox="1"/>
          <p:nvPr userDrawn="1"/>
        </p:nvSpPr>
        <p:spPr>
          <a:xfrm>
            <a:off x="427218" y="490528"/>
            <a:ext cx="808450" cy="15388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fld id="{EBA4184B-525D-4FB2-B4E1-13BAE8C124DA}" type="datetime1">
              <a:rPr kumimoji="1" lang="ko-KR" altLang="en-US" sz="1000" spc="123" smtClean="0">
                <a:solidFill>
                  <a:schemeClr val="bg2">
                    <a:lumMod val="90000"/>
                    <a:alpha val="90000"/>
                  </a:schemeClr>
                </a:solidFill>
                <a:latin typeface="Arial" panose="020B0604020202020204" pitchFamily="34" charset="0"/>
              </a:rPr>
              <a:t>2022-09-02</a:t>
            </a:fld>
            <a:endParaRPr kumimoji="1" lang="ko-KR" altLang="en-US" sz="1000" spc="123" dirty="0">
              <a:solidFill>
                <a:schemeClr val="bg2">
                  <a:lumMod val="90000"/>
                  <a:alpha val="9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9045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7435">
          <p15:clr>
            <a:srgbClr val="5ACBF0"/>
          </p15:clr>
        </p15:guide>
        <p15:guide id="3" orient="horz" pos="202">
          <p15:clr>
            <a:srgbClr val="5ACBF0"/>
          </p15:clr>
        </p15:guide>
        <p15:guide id="4" orient="horz" pos="4133">
          <p15:clr>
            <a:srgbClr val="5ACBF0"/>
          </p15:clr>
        </p15:guide>
        <p15:guide id="5" pos="257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87116823-B0BE-4AFE-AEB8-9C2A4F49564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98805668"/>
              </p:ext>
            </p:extLst>
          </p:nvPr>
        </p:nvGraphicFramePr>
        <p:xfrm>
          <a:off x="147753" y="44624"/>
          <a:ext cx="11844522" cy="20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2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832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0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A6835930-58E2-4828-9D3D-CB096547428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6242855"/>
              </p:ext>
            </p:extLst>
          </p:nvPr>
        </p:nvGraphicFramePr>
        <p:xfrm>
          <a:off x="10055646" y="476672"/>
          <a:ext cx="2018265" cy="18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55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7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7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직선 연결선 11">
            <a:extLst>
              <a:ext uri="{FF2B5EF4-FFF2-40B4-BE49-F238E27FC236}">
                <a16:creationId xmlns:a16="http://schemas.microsoft.com/office/drawing/2014/main" xmlns="" id="{E5E17C2C-170C-F946-BFF2-85925CEC78EB}"/>
              </a:ext>
            </a:extLst>
          </p:cNvPr>
          <p:cNvCxnSpPr>
            <a:cxnSpLocks/>
          </p:cNvCxnSpPr>
          <p:nvPr userDrawn="1"/>
        </p:nvCxnSpPr>
        <p:spPr>
          <a:xfrm>
            <a:off x="256420" y="428328"/>
            <a:ext cx="9583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700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4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76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7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0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C290A-2188-4E0C-B97D-DE221A160F9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A4B91-0628-439C-BC2E-368888AA3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31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4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93C62-A315-4D3C-A953-CA58CE407C41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4CAD6-2FF3-4CAB-A37C-298E04B1E410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87116823-B0BE-4AFE-AEB8-9C2A4F49564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36046083"/>
              </p:ext>
            </p:extLst>
          </p:nvPr>
        </p:nvGraphicFramePr>
        <p:xfrm>
          <a:off x="167869" y="116632"/>
          <a:ext cx="11844522" cy="20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2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832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0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A6835930-58E2-4828-9D3D-CB096547428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88952377"/>
              </p:ext>
            </p:extLst>
          </p:nvPr>
        </p:nvGraphicFramePr>
        <p:xfrm>
          <a:off x="10055646" y="476672"/>
          <a:ext cx="2018265" cy="18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55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7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7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120652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8CA0E72-2A8F-4C89-9B7D-54AA3DDEC5BF}"/>
              </a:ext>
            </a:extLst>
          </p:cNvPr>
          <p:cNvSpPr/>
          <p:nvPr userDrawn="1"/>
        </p:nvSpPr>
        <p:spPr>
          <a:xfrm>
            <a:off x="147753" y="476672"/>
            <a:ext cx="9815398" cy="583264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8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5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68" y="915021"/>
            <a:ext cx="3720482" cy="119599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2" y="671016"/>
            <a:ext cx="4949390" cy="5466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40681" y="915021"/>
            <a:ext cx="3697287" cy="124301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endCxn id="5" idx="1"/>
          </p:cNvCxnSpPr>
          <p:nvPr/>
        </p:nvCxnSpPr>
        <p:spPr>
          <a:xfrm>
            <a:off x="4791956" y="1193684"/>
            <a:ext cx="1048725" cy="342844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89980" y="3024889"/>
            <a:ext cx="4769122" cy="2880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882738" y="295423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4-1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790950" y="302193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4-3</a:t>
            </a:r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58" y="2478189"/>
            <a:ext cx="2760590" cy="26520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63158" y="2428245"/>
            <a:ext cx="2951354" cy="280095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478596" y="2357588"/>
            <a:ext cx="280856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4-2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762066" y="85894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1-2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06550" y="167695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363070" y="170080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00832" y="29512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882738" y="404825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66" y="5468420"/>
            <a:ext cx="2852446" cy="107240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59452" y="5474430"/>
            <a:ext cx="2882816" cy="106038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601462" y="541726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5-1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353864" y="1190416"/>
            <a:ext cx="4733229" cy="27798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95450" y="105767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4866556" y="1294891"/>
            <a:ext cx="20891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007980" y="118809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882738" y="429309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882738" y="457962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graphicFrame>
        <p:nvGraphicFramePr>
          <p:cNvPr id="2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21958"/>
              </p:ext>
            </p:extLst>
          </p:nvPr>
        </p:nvGraphicFramePr>
        <p:xfrm>
          <a:off x="10057687" y="666836"/>
          <a:ext cx="2015767" cy="34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장례일 경우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장례가 아닌 배송일 경우 고인정보 메뉴가 없음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 동일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 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 의전팀장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의전팀장 배정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검색 및 배정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 내용 반영 및 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납입내역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납입내역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직원정보 수정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직원정보 수정창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문자 전송 여부 확인창 팝업 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문자 전송 여부 확인창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10" y="4166294"/>
            <a:ext cx="3121048" cy="96797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8910920" y="4073886"/>
            <a:ext cx="3168352" cy="111642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9" y="5487924"/>
            <a:ext cx="2090737" cy="547687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8903256" y="5301208"/>
            <a:ext cx="2376526" cy="792088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860577" y="399051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6</a:t>
            </a:r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832482" y="522920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7-1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473586" y="44624"/>
            <a:ext cx="3371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기본정보</a:t>
            </a:r>
            <a:r>
              <a:rPr lang="en-US" altLang="ko-KR" sz="800" dirty="0"/>
              <a:t>/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0607" y="517127"/>
            <a:ext cx="2249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접수 기본정보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장례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482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30" y="589557"/>
            <a:ext cx="4570040" cy="5686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10630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898962" y="149163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81536" y="263691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80384" y="292494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88682" y="321297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83198" y="357301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83198" y="402948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graphicFrame>
        <p:nvGraphicFramePr>
          <p:cNvPr id="10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860560"/>
              </p:ext>
            </p:extLst>
          </p:nvPr>
        </p:nvGraphicFramePr>
        <p:xfrm>
          <a:off x="10057687" y="666836"/>
          <a:ext cx="2015767" cy="18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고인성별 및 연령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사망사유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병사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외인사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기타 및 불상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장례형태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화장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매장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시신기증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장례식장 검색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 장지 검색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화장일 경우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9" y="734833"/>
            <a:ext cx="1741183" cy="6376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87" y="1372436"/>
            <a:ext cx="3096344" cy="9202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982" y="2407621"/>
            <a:ext cx="3384376" cy="8053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26" y="3577332"/>
            <a:ext cx="3096344" cy="26728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94" y="3577332"/>
            <a:ext cx="3161667" cy="270108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74199" y="589557"/>
            <a:ext cx="1989160" cy="823219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74199" y="1580605"/>
            <a:ext cx="3213296" cy="712101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74199" y="2374094"/>
            <a:ext cx="3501327" cy="909539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58215" y="3501007"/>
            <a:ext cx="3285263" cy="277740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635258" y="3501007"/>
            <a:ext cx="3266138" cy="277740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482020" y="44624"/>
            <a:ext cx="3171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상세화면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고인정보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2058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89" y="3310107"/>
            <a:ext cx="2134569" cy="336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8" y="692696"/>
            <a:ext cx="4251352" cy="51845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30710" y="227687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30710" y="263691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36440" y="295273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174604" y="285428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55490" y="335699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36440" y="407707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436440" y="501317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graphicFrame>
        <p:nvGraphicFramePr>
          <p:cNvPr id="11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73372"/>
              </p:ext>
            </p:extLst>
          </p:nvPr>
        </p:nvGraphicFramePr>
        <p:xfrm>
          <a:off x="10057687" y="666836"/>
          <a:ext cx="2015767" cy="310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상주와 고인의 관계 선택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상주와 고인의 관계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변경행사구분 선택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변경행사구분 선택창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변경상품 검색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641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변경상품 검색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상품 안내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안내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지원서비스 선택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지원서비스 선택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내용 초기화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첨부파일 추가창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첨부파일 추가창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휴대폰 번호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  <a:endParaRPr lang="ko-KR" altLang="en-US" sz="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02" y="3873720"/>
            <a:ext cx="2088232" cy="256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7" y="1036533"/>
            <a:ext cx="2584175" cy="206957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109602" y="692696"/>
            <a:ext cx="2137732" cy="2520280"/>
            <a:chOff x="5109602" y="692696"/>
            <a:chExt cx="2137732" cy="2520280"/>
          </a:xfrm>
        </p:grpSpPr>
        <p:grpSp>
          <p:nvGrpSpPr>
            <p:cNvPr id="16" name="그룹 15"/>
            <p:cNvGrpSpPr/>
            <p:nvPr/>
          </p:nvGrpSpPr>
          <p:grpSpPr>
            <a:xfrm>
              <a:off x="5109602" y="692696"/>
              <a:ext cx="2114970" cy="2485021"/>
              <a:chOff x="5087094" y="586568"/>
              <a:chExt cx="2114970" cy="248502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7094" y="586568"/>
                <a:ext cx="2114969" cy="1760961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7094" y="2306084"/>
                <a:ext cx="2114970" cy="765505"/>
              </a:xfrm>
              <a:prstGeom prst="rect">
                <a:avLst/>
              </a:prstGeom>
            </p:spPr>
          </p:pic>
        </p:grpSp>
        <p:sp>
          <p:nvSpPr>
            <p:cNvPr id="17" name="직사각형 16"/>
            <p:cNvSpPr/>
            <p:nvPr/>
          </p:nvSpPr>
          <p:spPr>
            <a:xfrm>
              <a:off x="7103318" y="908720"/>
              <a:ext cx="144016" cy="2304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015086" y="589556"/>
            <a:ext cx="2210156" cy="262342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83289" y="2339632"/>
            <a:ext cx="2209132" cy="136751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19340" y="692696"/>
            <a:ext cx="2584176" cy="136815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55611" y="3804935"/>
            <a:ext cx="2232248" cy="2698701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907073" y="51889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907073" y="325692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2-1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289698" y="62203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962508" y="373427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4-1</a:t>
            </a:r>
            <a:endParaRPr lang="ko-KR" altLang="en-US" sz="10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62" y="3914564"/>
            <a:ext cx="2092222" cy="25920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511550" y="38439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7-1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2473586" y="44624"/>
            <a:ext cx="31261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) &gt; </a:t>
            </a:r>
            <a:r>
              <a:rPr lang="ko-KR" altLang="en-US" sz="800" dirty="0" smtClean="0"/>
              <a:t>기타정보 </a:t>
            </a:r>
            <a:endParaRPr lang="ko-KR" altLang="en-US" sz="8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630710" y="31596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402720" y="22554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5</a:t>
            </a:r>
            <a:r>
              <a:rPr lang="en-US" altLang="ko-KR" sz="1000" dirty="0" smtClean="0"/>
              <a:t>-1</a:t>
            </a:r>
            <a:endParaRPr lang="ko-KR" altLang="en-US" sz="1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22" y="2412212"/>
            <a:ext cx="2114969" cy="12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8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75" y="3506006"/>
            <a:ext cx="3378187" cy="609538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67780"/>
              </p:ext>
            </p:extLst>
          </p:nvPr>
        </p:nvGraphicFramePr>
        <p:xfrm>
          <a:off x="10057687" y="666836"/>
          <a:ext cx="2015767" cy="19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카드결제 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영수증 수신번호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매출구분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행사매출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용품배송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화환배송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과세방법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비과세만 존재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카드구분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개인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법인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할부개월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2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개월부터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개월까지 선택 가능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직접 입력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537890"/>
            <a:ext cx="4569499" cy="56612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206774" y="146248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199154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235158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263961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285563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41490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910630" y="1988840"/>
            <a:ext cx="4497491" cy="137967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66614" y="314367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912788" y="4164794"/>
            <a:ext cx="4497491" cy="137967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13" y="2458926"/>
            <a:ext cx="3426296" cy="56698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383238" y="2425910"/>
            <a:ext cx="3408462" cy="6099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22" y="4353797"/>
            <a:ext cx="3408462" cy="13590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372411" y="4353797"/>
            <a:ext cx="3408462" cy="13780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38" y="1434232"/>
            <a:ext cx="3408462" cy="62796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383238" y="1452227"/>
            <a:ext cx="3408462" cy="6099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카드결제</a:t>
            </a:r>
            <a:endParaRPr lang="ko-KR" altLang="en-US" sz="800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213350" y="2742417"/>
            <a:ext cx="109788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383238" y="3467472"/>
            <a:ext cx="3408462" cy="648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213350" y="2996952"/>
            <a:ext cx="1097880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213350" y="3284984"/>
            <a:ext cx="1097880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5213350" y="1916832"/>
            <a:ext cx="1097880" cy="542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3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5188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6" y="620688"/>
            <a:ext cx="4608512" cy="5602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카드이력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447134" y="2852936"/>
            <a:ext cx="214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접수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카드이력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80520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3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58333"/>
              </p:ext>
            </p:extLst>
          </p:nvPr>
        </p:nvGraphicFramePr>
        <p:xfrm>
          <a:off x="10057687" y="666836"/>
          <a:ext cx="2015767" cy="23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현금영수증 발행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발급구분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고객요청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현금영수증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고객불필요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자진발급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영수증 수신번호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매출구분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행사매출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용품배송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화환배송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R/T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결제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과세방법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비과세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발행용도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소득공제용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지출증빙용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인증구분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주민등록번호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휴대폰번호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사업자번호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직접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0" y="588020"/>
            <a:ext cx="4514800" cy="56203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74726" y="153314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0" y="1083208"/>
            <a:ext cx="3672408" cy="5564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2" y="2012280"/>
            <a:ext cx="3689226" cy="6887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60" y="2874714"/>
            <a:ext cx="3689226" cy="4563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98" y="3488518"/>
            <a:ext cx="3684588" cy="5040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70" y="4173201"/>
            <a:ext cx="3672408" cy="6833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201231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236727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263691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296155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31897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b="1" dirty="0" smtClean="0"/>
              <a:t>6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348851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411933" y="3705264"/>
            <a:ext cx="4387130" cy="159594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9806" y="371965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5519142" y="1029670"/>
            <a:ext cx="3816424" cy="6447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02560" y="1993025"/>
            <a:ext cx="3772260" cy="7076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97922" y="2854493"/>
            <a:ext cx="3772260" cy="4765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495025" y="3488518"/>
            <a:ext cx="3772260" cy="5040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495025" y="4149888"/>
            <a:ext cx="3772260" cy="7066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4710522" y="3032211"/>
            <a:ext cx="73661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715160" y="3557239"/>
            <a:ext cx="787400" cy="7300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4720320" y="3260364"/>
            <a:ext cx="726814" cy="369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4710522" y="2437928"/>
            <a:ext cx="736612" cy="3402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473586" y="44624"/>
            <a:ext cx="2475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현금영수</a:t>
            </a:r>
            <a:r>
              <a:rPr lang="ko-KR" altLang="en-US" sz="800" dirty="0"/>
              <a:t>증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720320" y="1484784"/>
            <a:ext cx="726814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7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8804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620688"/>
            <a:ext cx="4536504" cy="5441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7134" y="2852936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접수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현금영수증이력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2717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현금영수증 이력</a:t>
            </a:r>
            <a:endParaRPr lang="ko-KR" altLang="en-US" sz="800" dirty="0"/>
          </a:p>
        </p:txBody>
      </p:sp>
      <p:sp>
        <p:nvSpPr>
          <p:cNvPr id="10" name="직사각형 9"/>
          <p:cNvSpPr/>
          <p:nvPr/>
        </p:nvSpPr>
        <p:spPr>
          <a:xfrm>
            <a:off x="262558" y="548680"/>
            <a:ext cx="4680520" cy="55139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49363"/>
              </p:ext>
            </p:extLst>
          </p:nvPr>
        </p:nvGraphicFramePr>
        <p:xfrm>
          <a:off x="10057687" y="666836"/>
          <a:ext cx="2015767" cy="96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배송일 경우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메뉴 동일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548680"/>
            <a:ext cx="4968552" cy="56411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34566" y="1062783"/>
            <a:ext cx="4769779" cy="27798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74" y="908719"/>
            <a:ext cx="3618403" cy="11708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18460" y="836712"/>
            <a:ext cx="3661122" cy="1296144"/>
          </a:xfrm>
          <a:prstGeom prst="rect">
            <a:avLst/>
          </a:prstGeom>
          <a:noFill/>
          <a:ln w="635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endCxn id="7" idx="1"/>
          </p:cNvCxnSpPr>
          <p:nvPr/>
        </p:nvCxnSpPr>
        <p:spPr>
          <a:xfrm>
            <a:off x="5015086" y="1187382"/>
            <a:ext cx="792088" cy="30677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92820" y="98701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732670" y="70285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1-2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4806168" y="1128331"/>
            <a:ext cx="20891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921341" y="100519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2473586" y="44624"/>
            <a:ext cx="3482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기본정보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5797842" y="3717032"/>
            <a:ext cx="429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접수 기본정보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4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7622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549176"/>
            <a:ext cx="4608512" cy="57095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19250" y="150911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150990" y="150220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2473586" y="44624"/>
            <a:ext cx="2715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기타정보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) 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406574" y="548010"/>
            <a:ext cx="4608512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2227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73586" y="44624"/>
            <a:ext cx="2614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접수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회사지원입력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8" y="764704"/>
            <a:ext cx="5179703" cy="45365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83238" y="2863679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회사지원입력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1768" y="692696"/>
            <a:ext cx="5211390" cy="5544616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9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5268188" y="980728"/>
            <a:ext cx="864096" cy="360040"/>
            <a:chOff x="4619042" y="1029353"/>
            <a:chExt cx="864096" cy="36004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" name="직사각형 1"/>
            <p:cNvSpPr/>
            <p:nvPr/>
          </p:nvSpPr>
          <p:spPr>
            <a:xfrm>
              <a:off x="4619042" y="1029353"/>
              <a:ext cx="864096" cy="360040"/>
            </a:xfrm>
            <a:prstGeom prst="rect">
              <a:avLst/>
            </a:prstGeom>
            <a:grp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27054" y="1079280"/>
              <a:ext cx="64807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로그인</a:t>
              </a:r>
              <a:endParaRPr lang="ko-KR" altLang="en-US" sz="1200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17535" y="1899497"/>
            <a:ext cx="864096" cy="360040"/>
            <a:chOff x="694606" y="2060848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직사각형 3"/>
            <p:cNvSpPr/>
            <p:nvPr/>
          </p:nvSpPr>
          <p:spPr>
            <a:xfrm>
              <a:off x="694606" y="2060848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2152" y="2110775"/>
              <a:ext cx="560536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접수</a:t>
              </a:r>
              <a:endParaRPr lang="ko-KR" altLang="en-US" sz="12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896902" y="1905626"/>
            <a:ext cx="864096" cy="360040"/>
            <a:chOff x="2199010" y="2067863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" name="직사각형 7"/>
            <p:cNvSpPr/>
            <p:nvPr/>
          </p:nvSpPr>
          <p:spPr>
            <a:xfrm>
              <a:off x="2199010" y="2067863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8240" y="2107895"/>
              <a:ext cx="525636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진</a:t>
              </a:r>
              <a:r>
                <a:rPr lang="ko-KR" altLang="en-US" sz="1200" dirty="0"/>
                <a:t>행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195106" y="1907903"/>
            <a:ext cx="864096" cy="360040"/>
            <a:chOff x="3567162" y="2050289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0" name="직사각형 9"/>
            <p:cNvSpPr/>
            <p:nvPr/>
          </p:nvSpPr>
          <p:spPr>
            <a:xfrm>
              <a:off x="3567162" y="2050289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47182" y="2100216"/>
              <a:ext cx="504056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정산</a:t>
              </a:r>
              <a:endParaRPr lang="ko-KR" altLang="en-US" sz="1200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9055445" y="1907903"/>
            <a:ext cx="864096" cy="360040"/>
            <a:chOff x="4943078" y="2057969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직사각형 11"/>
            <p:cNvSpPr/>
            <p:nvPr/>
          </p:nvSpPr>
          <p:spPr>
            <a:xfrm>
              <a:off x="4943078" y="2057969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64974" y="2099489"/>
              <a:ext cx="799142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상품검색</a:t>
              </a:r>
              <a:endParaRPr lang="ko-KR" altLang="en-US" sz="12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221568" y="1907903"/>
            <a:ext cx="864096" cy="360040"/>
            <a:chOff x="6095206" y="2057969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4" name="직사각형 13"/>
            <p:cNvSpPr/>
            <p:nvPr/>
          </p:nvSpPr>
          <p:spPr>
            <a:xfrm>
              <a:off x="6095206" y="2057969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23632" y="2107896"/>
              <a:ext cx="807244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재고관리</a:t>
              </a:r>
              <a:endParaRPr lang="ko-KR" altLang="en-US" sz="12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727324" y="1916453"/>
            <a:ext cx="864096" cy="360040"/>
            <a:chOff x="7319342" y="2063463"/>
            <a:chExt cx="864096" cy="36004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6" name="직사각형 15"/>
            <p:cNvSpPr/>
            <p:nvPr/>
          </p:nvSpPr>
          <p:spPr>
            <a:xfrm>
              <a:off x="7319342" y="2063463"/>
              <a:ext cx="864096" cy="360040"/>
            </a:xfrm>
            <a:prstGeom prst="rect">
              <a:avLst/>
            </a:prstGeom>
            <a:grpFill/>
            <a:ln w="31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36556" y="2105880"/>
              <a:ext cx="846882" cy="276999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장례식장</a:t>
              </a:r>
              <a:endParaRPr lang="ko-KR" altLang="en-US" sz="12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14753" y="5129122"/>
            <a:ext cx="960656" cy="360040"/>
            <a:chOff x="8975526" y="2096577"/>
            <a:chExt cx="864096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직사각형 17"/>
            <p:cNvSpPr/>
            <p:nvPr/>
          </p:nvSpPr>
          <p:spPr>
            <a:xfrm>
              <a:off x="8975526" y="2096577"/>
              <a:ext cx="864096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37145" y="2138994"/>
              <a:ext cx="757731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승인현황</a:t>
              </a:r>
              <a:endParaRPr lang="ko-KR" altLang="en-US" sz="120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942627" y="5122915"/>
            <a:ext cx="864096" cy="360040"/>
            <a:chOff x="710134" y="4149080"/>
            <a:chExt cx="864096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직사각형 19"/>
            <p:cNvSpPr/>
            <p:nvPr/>
          </p:nvSpPr>
          <p:spPr>
            <a:xfrm>
              <a:off x="710134" y="4149080"/>
              <a:ext cx="864096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2152" y="4210001"/>
              <a:ext cx="540060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배송</a:t>
              </a:r>
              <a:endParaRPr lang="ko-KR" altLang="en-US" sz="120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96092" y="5122915"/>
            <a:ext cx="864096" cy="360040"/>
            <a:chOff x="2012330" y="4149080"/>
            <a:chExt cx="864096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2012330" y="4149080"/>
              <a:ext cx="864096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55490" y="4190600"/>
              <a:ext cx="820936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의전팀장</a:t>
              </a:r>
              <a:endParaRPr lang="ko-KR" altLang="en-US" sz="12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473982" y="5128251"/>
            <a:ext cx="864096" cy="360040"/>
            <a:chOff x="3286894" y="4149079"/>
            <a:chExt cx="864096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4" name="직사각형 23"/>
            <p:cNvSpPr/>
            <p:nvPr/>
          </p:nvSpPr>
          <p:spPr>
            <a:xfrm>
              <a:off x="3286894" y="4149079"/>
              <a:ext cx="864096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91024" y="4191472"/>
              <a:ext cx="655836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근조기</a:t>
              </a:r>
              <a:endParaRPr lang="ko-KR" altLang="en-US" sz="120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803062" y="5129587"/>
            <a:ext cx="864096" cy="360040"/>
            <a:chOff x="4547034" y="4149079"/>
            <a:chExt cx="864096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4547034" y="4149079"/>
              <a:ext cx="864096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27054" y="4191928"/>
              <a:ext cx="612068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통계</a:t>
              </a:r>
              <a:endParaRPr lang="ko-KR" altLang="en-US" sz="1200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249994" y="5122915"/>
            <a:ext cx="1023640" cy="360040"/>
            <a:chOff x="6095206" y="2741995"/>
            <a:chExt cx="1023640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6095206" y="2741995"/>
              <a:ext cx="1023640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31210" y="2791922"/>
              <a:ext cx="987636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만족도평가</a:t>
              </a:r>
              <a:endParaRPr lang="ko-KR" altLang="en-US" sz="120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918971" y="5128251"/>
            <a:ext cx="1208162" cy="360040"/>
            <a:chOff x="7263308" y="2694489"/>
            <a:chExt cx="1208162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0" name="직사각형 29"/>
            <p:cNvSpPr/>
            <p:nvPr/>
          </p:nvSpPr>
          <p:spPr>
            <a:xfrm>
              <a:off x="7263308" y="2694489"/>
              <a:ext cx="1208162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91325" y="2744416"/>
              <a:ext cx="1152128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상담신청확인</a:t>
              </a:r>
              <a:endParaRPr lang="ko-KR" altLang="en-US" sz="1200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0675792" y="5122914"/>
            <a:ext cx="915628" cy="360040"/>
            <a:chOff x="8975526" y="2706541"/>
            <a:chExt cx="936104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직사각형 31"/>
            <p:cNvSpPr/>
            <p:nvPr/>
          </p:nvSpPr>
          <p:spPr>
            <a:xfrm>
              <a:off x="8975526" y="2706541"/>
              <a:ext cx="936104" cy="360040"/>
            </a:xfrm>
            <a:prstGeom prst="rect">
              <a:avLst/>
            </a:prstGeom>
            <a:grp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09651" y="2740984"/>
              <a:ext cx="867853" cy="2769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공지사</a:t>
              </a:r>
              <a:r>
                <a:rPr lang="ko-KR" altLang="en-US" sz="1200" dirty="0"/>
                <a:t>항</a:t>
              </a:r>
            </a:p>
          </p:txBody>
        </p:sp>
      </p:grp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0976"/>
              </p:ext>
            </p:extLst>
          </p:nvPr>
        </p:nvGraphicFramePr>
        <p:xfrm>
          <a:off x="472669" y="2479472"/>
          <a:ext cx="1753828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14"/>
                <a:gridCol w="876914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기본정보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고인정보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장례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기타정보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회사지원입력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회사지원서명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카드결제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25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12134"/>
              </p:ext>
            </p:extLst>
          </p:nvPr>
        </p:nvGraphicFramePr>
        <p:xfrm>
          <a:off x="2452036" y="2479472"/>
          <a:ext cx="1753828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14"/>
                <a:gridCol w="876914"/>
              </a:tblGrid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장례진행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장례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기본정보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고인정보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장례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기타정보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회사지원서명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카드결제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25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761257"/>
              </p:ext>
            </p:extLst>
          </p:nvPr>
        </p:nvGraphicFramePr>
        <p:xfrm>
          <a:off x="4691050" y="2479472"/>
          <a:ext cx="184374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872"/>
                <a:gridCol w="921872"/>
              </a:tblGrid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행사정보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기본제공비용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구입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추가및 공제내역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도우미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9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행사특이사항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용품명세서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25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정산내역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첨부파일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카드결제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카드이력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현금영수증이력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488112" y="260648"/>
            <a:ext cx="40717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</a:rPr>
              <a:t>A+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라이프 의전관리시스템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IA</a:t>
            </a:r>
          </a:p>
          <a:p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</a:rPr>
              <a:t>임직원계정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7" name="직선 연결선 56"/>
          <p:cNvCxnSpPr>
            <a:stCxn id="4" idx="2"/>
            <a:endCxn id="52" idx="0"/>
          </p:cNvCxnSpPr>
          <p:nvPr/>
        </p:nvCxnSpPr>
        <p:spPr>
          <a:xfrm>
            <a:off x="1349583" y="2259537"/>
            <a:ext cx="0" cy="219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8" idx="2"/>
            <a:endCxn id="53" idx="0"/>
          </p:cNvCxnSpPr>
          <p:nvPr/>
        </p:nvCxnSpPr>
        <p:spPr>
          <a:xfrm>
            <a:off x="3328950" y="2265666"/>
            <a:ext cx="0" cy="213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621592" y="2267943"/>
            <a:ext cx="0" cy="213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334566" y="1180994"/>
            <a:ext cx="482453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4566" y="1180994"/>
            <a:ext cx="0" cy="48402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4566" y="6021288"/>
            <a:ext cx="1166529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13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563974"/>
              </p:ext>
            </p:extLst>
          </p:nvPr>
        </p:nvGraphicFramePr>
        <p:xfrm>
          <a:off x="10057687" y="666836"/>
          <a:ext cx="2015767" cy="184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배송에 따라 상세화면 다름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버튼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배송에 따라 상세화면 다름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473586" y="44624"/>
            <a:ext cx="18533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진행 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96" y="620018"/>
            <a:ext cx="4965614" cy="554461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6099" y="2393264"/>
            <a:ext cx="626539" cy="326798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20331" y="270073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09108" y="258965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23098" y="285428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23098" y="50851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787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2587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9" y="621060"/>
            <a:ext cx="4352511" cy="524551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1879" y="1128549"/>
            <a:ext cx="4303167" cy="21737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42104" y="105789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" name="꺾인 연결선 9"/>
          <p:cNvCxnSpPr>
            <a:stCxn id="12" idx="3"/>
          </p:cNvCxnSpPr>
          <p:nvPr/>
        </p:nvCxnSpPr>
        <p:spPr>
          <a:xfrm>
            <a:off x="4763058" y="1146268"/>
            <a:ext cx="929851" cy="566970"/>
          </a:xfrm>
          <a:prstGeom prst="bentConnector3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367150" y="1140227"/>
            <a:ext cx="21588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547034" y="107561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11" y="1104012"/>
            <a:ext cx="3669208" cy="116800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39803" y="1104012"/>
            <a:ext cx="3816423" cy="121845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61503" y="151220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998862" y="149460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462108" y="154670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95868"/>
              </p:ext>
            </p:extLst>
          </p:nvPr>
        </p:nvGraphicFramePr>
        <p:xfrm>
          <a:off x="10057687" y="666836"/>
          <a:ext cx="2015767" cy="18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 메뉴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 메뉴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완료승인확인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완료승인요청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“1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일차 근무일지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근무일지 작성화면으로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0055646" y="2984428"/>
            <a:ext cx="1936675" cy="9486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063682" y="3074021"/>
            <a:ext cx="1936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진행 리스트에서</a:t>
            </a:r>
            <a:endParaRPr lang="en-US" altLang="ko-KR" sz="1100" dirty="0" smtClean="0"/>
          </a:p>
          <a:p>
            <a:r>
              <a:rPr lang="en-US" altLang="ko-KR" sz="1100" dirty="0" smtClean="0"/>
              <a:t>“</a:t>
            </a:r>
            <a:r>
              <a:rPr lang="ko-KR" altLang="en-US" sz="1100" dirty="0" smtClean="0"/>
              <a:t>진행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클릭 </a:t>
            </a:r>
            <a:r>
              <a:rPr lang="en-US" altLang="ko-KR" sz="1100" dirty="0" smtClean="0"/>
              <a:t>-&gt;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en-US" altLang="ko-KR" sz="1100" dirty="0" smtClean="0"/>
              <a:t>“</a:t>
            </a:r>
            <a:r>
              <a:rPr lang="ko-KR" altLang="en-US" sz="1100" dirty="0" smtClean="0"/>
              <a:t>진행 상세화면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장례</a:t>
            </a:r>
            <a:r>
              <a:rPr lang="en-US" altLang="ko-KR" sz="1100" dirty="0" smtClean="0"/>
              <a:t>)”</a:t>
            </a:r>
            <a:r>
              <a:rPr lang="ko-KR" altLang="en-US" sz="1100" dirty="0" smtClean="0"/>
              <a:t>으로 이동  </a:t>
            </a:r>
            <a:endParaRPr lang="ko-KR" altLang="en-US" sz="11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501684" y="249424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494640" y="279631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2473586" y="44624"/>
            <a:ext cx="2961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진행 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5735166" y="301688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7476" y="4400133"/>
            <a:ext cx="455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장례의 경우 상세화면에서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  장례진행과 근무일지가 화면에 노출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10129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623962"/>
            <a:ext cx="4392488" cy="561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73586" y="44624"/>
            <a:ext cx="3376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장례진행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근무일지 상세화면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3158" y="2848432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근무일지 상세화면 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7475" y="4400133"/>
            <a:ext cx="455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장례의 경우 상세화면에서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  장례진행과 근무일지가 화면에 노출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7958" y="620688"/>
            <a:ext cx="4464495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0190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73586" y="44624"/>
            <a:ext cx="3207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장례진행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근무일지 작성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3158" y="2848432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근무일지 작성 화면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623961"/>
            <a:ext cx="4392488" cy="546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67476" y="4400133"/>
            <a:ext cx="45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* </a:t>
            </a:r>
            <a:r>
              <a:rPr lang="ko-KR" altLang="en-US" sz="1400" dirty="0" smtClean="0">
                <a:solidFill>
                  <a:srgbClr val="FF0000"/>
                </a:solidFill>
              </a:rPr>
              <a:t>장례의 경우 상세화면에서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  장례진행과 근무일지가 화면에 노출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435" y="620688"/>
            <a:ext cx="4394620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36084"/>
            <a:ext cx="4657894" cy="57012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19142" y="2848432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기본정보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421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기본정</a:t>
            </a:r>
            <a:r>
              <a:rPr lang="ko-KR" altLang="en-US" sz="800" dirty="0"/>
              <a:t>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055646" y="2984428"/>
            <a:ext cx="1936675" cy="9486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36248" y="3074021"/>
            <a:ext cx="1936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진행 리스트에서</a:t>
            </a:r>
            <a:endParaRPr lang="en-US" altLang="ko-KR" sz="1100" dirty="0" smtClean="0"/>
          </a:p>
          <a:p>
            <a:r>
              <a:rPr lang="en-US" altLang="ko-KR" sz="1100" dirty="0" smtClean="0"/>
              <a:t>“</a:t>
            </a:r>
            <a:r>
              <a:rPr lang="ko-KR" altLang="en-US" sz="1100" dirty="0" smtClean="0"/>
              <a:t>진행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클릭 </a:t>
            </a:r>
            <a:r>
              <a:rPr lang="en-US" altLang="ko-KR" sz="1100" dirty="0" smtClean="0"/>
              <a:t>-&gt;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en-US" altLang="ko-KR" sz="1100" dirty="0" smtClean="0"/>
              <a:t>“</a:t>
            </a:r>
            <a:r>
              <a:rPr lang="ko-KR" altLang="en-US" sz="1100" dirty="0" smtClean="0"/>
              <a:t>진행 상세화면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장례</a:t>
            </a:r>
            <a:r>
              <a:rPr lang="en-US" altLang="ko-KR" sz="1100" dirty="0" smtClean="0"/>
              <a:t>)”</a:t>
            </a:r>
            <a:r>
              <a:rPr lang="ko-KR" altLang="en-US" sz="1100" dirty="0" smtClean="0"/>
              <a:t>으로 이동 </a:t>
            </a:r>
            <a:r>
              <a:rPr lang="en-US" altLang="ko-KR" sz="1100" dirty="0" smtClean="0"/>
              <a:t>-&gt; </a:t>
            </a:r>
            <a:r>
              <a:rPr lang="ko-KR" altLang="en-US" sz="1100" dirty="0" smtClean="0"/>
              <a:t>기본정보 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262558" y="536084"/>
            <a:ext cx="4657894" cy="5701228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858000"/>
            <a:ext cx="12190413" cy="2259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8" y="692695"/>
            <a:ext cx="5222304" cy="7727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11230" y="335699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고인정보</a:t>
            </a:r>
            <a:r>
              <a:rPr lang="en-US" altLang="ko-KR" sz="1600" dirty="0" smtClean="0">
                <a:solidFill>
                  <a:srgbClr val="FF0000"/>
                </a:solidFill>
              </a:rPr>
              <a:t> 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421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고인정</a:t>
            </a:r>
            <a:r>
              <a:rPr lang="ko-KR" altLang="en-US" sz="800" dirty="0"/>
              <a:t>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2558" y="620688"/>
            <a:ext cx="5328592" cy="784887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7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858000"/>
            <a:ext cx="12190413" cy="2259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4" y="599935"/>
            <a:ext cx="4541192" cy="822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64" y="979200"/>
            <a:ext cx="3566283" cy="4365104"/>
          </a:xfrm>
          <a:prstGeom prst="rect">
            <a:avLst/>
          </a:prstGeom>
        </p:spPr>
      </p:pic>
      <p:graphicFrame>
        <p:nvGraphicFramePr>
          <p:cNvPr id="5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0938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인력지원 수정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인력지원 수정 화면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54646" y="551723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5974763" y="940923"/>
            <a:ext cx="3648835" cy="45043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866751" y="90854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25779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회사지원서명</a:t>
            </a:r>
            <a:endParaRPr lang="ko-KR" altLang="en-US" sz="800" dirty="0"/>
          </a:p>
        </p:txBody>
      </p:sp>
      <p:sp>
        <p:nvSpPr>
          <p:cNvPr id="11" name="직사각형 10"/>
          <p:cNvSpPr/>
          <p:nvPr/>
        </p:nvSpPr>
        <p:spPr>
          <a:xfrm>
            <a:off x="406574" y="567193"/>
            <a:ext cx="4680520" cy="825747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2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3" y="548680"/>
            <a:ext cx="4316013" cy="5688632"/>
          </a:xfrm>
          <a:prstGeom prst="rect">
            <a:avLst/>
          </a:prstGeom>
        </p:spPr>
      </p:pic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85573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 근무일지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006974" y="213285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473586" y="44624"/>
            <a:ext cx="3203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진행 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0055646" y="2984428"/>
            <a:ext cx="1936675" cy="9486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091488" y="3074021"/>
            <a:ext cx="1936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진행 리스트에서</a:t>
            </a:r>
            <a:endParaRPr lang="en-US" altLang="ko-KR" sz="1100" dirty="0" smtClean="0"/>
          </a:p>
          <a:p>
            <a:r>
              <a:rPr lang="en-US" altLang="ko-KR" sz="1100" dirty="0" smtClean="0"/>
              <a:t>“</a:t>
            </a:r>
            <a:r>
              <a:rPr lang="ko-KR" altLang="en-US" sz="1100" dirty="0" smtClean="0"/>
              <a:t>진</a:t>
            </a:r>
            <a:r>
              <a:rPr lang="ko-KR" altLang="en-US" sz="1100" dirty="0"/>
              <a:t>행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클릭 </a:t>
            </a:r>
            <a:r>
              <a:rPr lang="en-US" altLang="ko-KR" sz="1100" dirty="0" smtClean="0"/>
              <a:t>-&gt;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en-US" altLang="ko-KR" sz="1100" dirty="0" smtClean="0"/>
              <a:t>“</a:t>
            </a:r>
            <a:r>
              <a:rPr lang="ko-KR" altLang="en-US" sz="1100" dirty="0" smtClean="0"/>
              <a:t>진행 상세화면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배송</a:t>
            </a:r>
            <a:r>
              <a:rPr lang="en-US" altLang="ko-KR" sz="1100" dirty="0" smtClean="0"/>
              <a:t>)”</a:t>
            </a:r>
            <a:r>
              <a:rPr lang="ko-KR" altLang="en-US" sz="1100" dirty="0" smtClean="0"/>
              <a:t>으로 이동  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375126" y="2981347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</a:t>
            </a:r>
            <a:r>
              <a:rPr lang="ko-KR" altLang="en-US" sz="1600" dirty="0">
                <a:solidFill>
                  <a:srgbClr val="FF0000"/>
                </a:solidFill>
              </a:rPr>
              <a:t>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2435" y="548680"/>
            <a:ext cx="4322611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504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프린트 출력창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2" y="620688"/>
            <a:ext cx="4176464" cy="563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54846" y="580526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473586" y="44624"/>
            <a:ext cx="3203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진행 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0055646" y="2984428"/>
            <a:ext cx="1936675" cy="9486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091488" y="3074021"/>
            <a:ext cx="1936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진행 리스트에서</a:t>
            </a:r>
            <a:endParaRPr lang="en-US" altLang="ko-KR" sz="1100" dirty="0" smtClean="0"/>
          </a:p>
          <a:p>
            <a:r>
              <a:rPr lang="en-US" altLang="ko-KR" sz="1100" dirty="0" smtClean="0"/>
              <a:t>“</a:t>
            </a:r>
            <a:r>
              <a:rPr lang="ko-KR" altLang="en-US" sz="1100" dirty="0" smtClean="0"/>
              <a:t>진</a:t>
            </a:r>
            <a:r>
              <a:rPr lang="ko-KR" altLang="en-US" sz="1100" dirty="0"/>
              <a:t>행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클릭 </a:t>
            </a:r>
            <a:r>
              <a:rPr lang="en-US" altLang="ko-KR" sz="1100" dirty="0" smtClean="0"/>
              <a:t>-&gt;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en-US" altLang="ko-KR" sz="1100" dirty="0" smtClean="0"/>
              <a:t>“</a:t>
            </a:r>
            <a:r>
              <a:rPr lang="ko-KR" altLang="en-US" sz="1100" dirty="0" smtClean="0"/>
              <a:t>진행 상세화면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배송</a:t>
            </a:r>
            <a:r>
              <a:rPr lang="en-US" altLang="ko-KR" sz="1100" dirty="0" smtClean="0"/>
              <a:t>)”</a:t>
            </a:r>
            <a:r>
              <a:rPr lang="ko-KR" altLang="en-US" sz="1100" dirty="0" smtClean="0"/>
              <a:t>으로 이동  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375126" y="2981347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진행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03118" y="3959396"/>
            <a:ext cx="42484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상품의 경우 상세화면에서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 배송정보와 인수자의 서명 노출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 상세화면과 달리 메뉴가 없음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32435" y="548680"/>
            <a:ext cx="4322611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26357"/>
              </p:ext>
            </p:extLst>
          </p:nvPr>
        </p:nvGraphicFramePr>
        <p:xfrm>
          <a:off x="10057687" y="666836"/>
          <a:ext cx="2015767" cy="14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정산 상세화면으로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버튼없음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73586" y="44624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</a:t>
            </a:r>
            <a:endParaRPr lang="ko-KR" altLang="en-US" sz="8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6" y="620688"/>
            <a:ext cx="4997860" cy="5673962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72406" y="2410563"/>
            <a:ext cx="654248" cy="310666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98946" y="264726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>
          <a:xfrm>
            <a:off x="4648945" y="2410563"/>
            <a:ext cx="654174" cy="3106669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95107" y="241056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5663158" y="4221088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페이지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모두 포함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4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4464"/>
            <a:ext cx="5376159" cy="5589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3587" y="4462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메인화면</a:t>
            </a:r>
            <a:endParaRPr lang="ko-KR" altLang="en-US" sz="800" dirty="0"/>
          </a:p>
        </p:txBody>
      </p:sp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82750"/>
              </p:ext>
            </p:extLst>
          </p:nvPr>
        </p:nvGraphicFramePr>
        <p:xfrm>
          <a:off x="10057687" y="666836"/>
          <a:ext cx="2015767" cy="191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에어플러스 홈페이지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새창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http://www.apluslife.co.kr/newPage2/main/main.jsp?null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효담라이프케어 홈페이지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새창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http://www.hyodamlifecare.co.kr/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별도 기능없음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별도 기능없음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온라인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장례접수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상담 화면으로 이동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로그인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718942" y="62339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723196" y="91710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47006" y="394261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47006" y="443711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47006" y="494116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17960" y="544522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622598" y="597494"/>
            <a:ext cx="5376159" cy="5589240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2938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정산 메뉴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정산 메뉴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행사정보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0" y="624138"/>
            <a:ext cx="4969078" cy="553154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7315" y="1128331"/>
            <a:ext cx="4913795" cy="27798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5569" y="105256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/>
          <p:cNvSpPr/>
          <p:nvPr/>
        </p:nvSpPr>
        <p:spPr>
          <a:xfrm>
            <a:off x="4873860" y="1186303"/>
            <a:ext cx="21588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053744" y="112168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cxnSp>
        <p:nvCxnSpPr>
          <p:cNvPr id="12" name="꺾인 연결선 11"/>
          <p:cNvCxnSpPr/>
          <p:nvPr/>
        </p:nvCxnSpPr>
        <p:spPr>
          <a:xfrm>
            <a:off x="5249552" y="1300070"/>
            <a:ext cx="929851" cy="566970"/>
          </a:xfrm>
          <a:prstGeom prst="bentConnector3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31" y="1334744"/>
            <a:ext cx="3404767" cy="13593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76947" y="1333108"/>
            <a:ext cx="3446651" cy="136096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3581" y="1583554"/>
            <a:ext cx="5091545" cy="3645645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75569" y="151289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473586" y="44624"/>
            <a:ext cx="3334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행사정보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10164463" y="2984428"/>
            <a:ext cx="1827858" cy="122413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6200" y="3181402"/>
            <a:ext cx="1756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정산 화면에서   </a:t>
            </a:r>
            <a:endParaRPr lang="en-US" altLang="ko-KR" sz="1100" dirty="0" smtClean="0"/>
          </a:p>
          <a:p>
            <a:r>
              <a:rPr lang="ko-KR" altLang="en-US" sz="1100" dirty="0" smtClean="0"/>
              <a:t>의전팀장 이름 클릭</a:t>
            </a:r>
            <a:r>
              <a:rPr lang="en-US" altLang="ko-KR" sz="1100" dirty="0" smtClean="0"/>
              <a:t>-&gt;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ko-KR" altLang="en-US" sz="1100" dirty="0" smtClean="0"/>
              <a:t>정산 상세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행사정보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으로 이동 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6311230" y="335699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1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620688"/>
            <a:ext cx="5040560" cy="5517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1230" y="335699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</a:t>
            </a:r>
            <a:r>
              <a:rPr lang="ko-KR" altLang="en-US" sz="1600" dirty="0">
                <a:solidFill>
                  <a:srgbClr val="FF0000"/>
                </a:solidFill>
              </a:rPr>
              <a:t>례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43078" y="1159641"/>
            <a:ext cx="215888" cy="14042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5" idx="3"/>
            <a:endCxn id="18" idx="1"/>
          </p:cNvCxnSpPr>
          <p:nvPr/>
        </p:nvCxnSpPr>
        <p:spPr>
          <a:xfrm>
            <a:off x="5158966" y="1229856"/>
            <a:ext cx="1017981" cy="783735"/>
          </a:xfrm>
          <a:prstGeom prst="bentConnector3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73586" y="44624"/>
            <a:ext cx="3334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행사정보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10164463" y="2984428"/>
            <a:ext cx="1827858" cy="122413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236200" y="3181402"/>
            <a:ext cx="1756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정산 화면에서   </a:t>
            </a:r>
            <a:endParaRPr lang="en-US" altLang="ko-KR" sz="1100" dirty="0" smtClean="0"/>
          </a:p>
          <a:p>
            <a:r>
              <a:rPr lang="ko-KR" altLang="en-US" sz="1100" dirty="0" smtClean="0"/>
              <a:t>의전팀장 이름 클릭</a:t>
            </a:r>
            <a:r>
              <a:rPr lang="en-US" altLang="ko-KR" sz="1100" dirty="0" smtClean="0"/>
              <a:t>-&gt;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ko-KR" altLang="en-US" sz="1100" dirty="0" smtClean="0"/>
              <a:t>정산 상세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행사정보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으로 이동 </a:t>
            </a:r>
            <a:endParaRPr lang="ko-KR" altLang="en-US" sz="1100" dirty="0"/>
          </a:p>
        </p:txBody>
      </p:sp>
      <p:graphicFrame>
        <p:nvGraphicFramePr>
          <p:cNvPr id="16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08730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정산 메뉴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31" y="1334744"/>
            <a:ext cx="3404767" cy="135933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76947" y="1333108"/>
            <a:ext cx="3446651" cy="136096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2434" y="620688"/>
            <a:ext cx="5042692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94658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기본제공비용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기본제공비용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650364"/>
            <a:ext cx="4544482" cy="5589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10630" y="160826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16" y="1186830"/>
            <a:ext cx="3987001" cy="37444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371588" y="1098020"/>
            <a:ext cx="4104456" cy="392203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267114" y="102736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934966" y="160826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73586" y="44624"/>
            <a:ext cx="28472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기본제공비용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구입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166" y="557327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543" y="620688"/>
            <a:ext cx="4608511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66790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추가및공제내역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추가및공제내역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93788" y="15376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650364"/>
            <a:ext cx="4544482" cy="55892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663909"/>
            <a:ext cx="4544482" cy="56427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10" y="1196752"/>
            <a:ext cx="3995664" cy="37525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910630" y="160826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5272337" y="1084870"/>
            <a:ext cx="4252010" cy="393339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84486" y="101421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2473586" y="44624"/>
            <a:ext cx="27542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추가 및 공제내역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5735166" y="557327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950" y="620688"/>
            <a:ext cx="4608511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5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5415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도우미 추가 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도우미 추가 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620688"/>
            <a:ext cx="4385387" cy="54452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26" y="980728"/>
            <a:ext cx="4391080" cy="38610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71588" y="1016000"/>
            <a:ext cx="4394618" cy="400405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46746" y="153760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306696" y="91142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473586" y="44624"/>
            <a:ext cx="22701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도우미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735166" y="557327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680" y="592162"/>
            <a:ext cx="4466627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385592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9" y="548680"/>
            <a:ext cx="4012551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73586" y="44624"/>
            <a:ext cx="25779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행사특이사항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663158" y="2848432"/>
            <a:ext cx="363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행사특이사</a:t>
            </a:r>
            <a:r>
              <a:rPr lang="ko-KR" altLang="en-US" sz="1600" dirty="0">
                <a:solidFill>
                  <a:srgbClr val="FF0000"/>
                </a:solidFill>
              </a:rPr>
              <a:t>항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8581" y="476672"/>
            <a:ext cx="4176465" cy="576064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1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11924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0" y="692696"/>
            <a:ext cx="4312093" cy="53542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4" y="3140968"/>
            <a:ext cx="2893216" cy="123253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32434" y="620688"/>
            <a:ext cx="4466627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26654" y="3011810"/>
            <a:ext cx="3024336" cy="151216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11" idx="0"/>
          </p:cNvCxnSpPr>
          <p:nvPr/>
        </p:nvCxnSpPr>
        <p:spPr>
          <a:xfrm rot="16200000" flipH="1">
            <a:off x="1659287" y="2032275"/>
            <a:ext cx="1166984" cy="79208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73586" y="44624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용품명세서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자체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5663158" y="2848432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용품명세서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자체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09490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548679"/>
            <a:ext cx="4536504" cy="56383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158" y="284843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첨부파일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첨부파일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4131" y="476672"/>
            <a:ext cx="4617373" cy="583264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57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11924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548680"/>
            <a:ext cx="4752528" cy="5615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158" y="284843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정산내역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정산내역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558" y="525438"/>
            <a:ext cx="4840138" cy="5624145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9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45384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20688"/>
            <a:ext cx="4412952" cy="5484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158" y="284843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카드결제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카드결제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0822" y="540094"/>
            <a:ext cx="4536504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3588" y="44624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온라인 장례접수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상담</a:t>
            </a:r>
            <a:endParaRPr lang="ko-KR" altLang="en-US" sz="800" dirty="0"/>
          </a:p>
        </p:txBody>
      </p:sp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56566"/>
              </p:ext>
            </p:extLst>
          </p:nvPr>
        </p:nvGraphicFramePr>
        <p:xfrm>
          <a:off x="10057687" y="666836"/>
          <a:ext cx="2015767" cy="155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뒤로가기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메인으로 이동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장례접수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사전 장례 상담 화면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양식 동일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연락처 입력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신청하기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548680"/>
            <a:ext cx="5436604" cy="5589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0590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365738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54364" y="60253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1" name="직선 연결선 10"/>
          <p:cNvCxnSpPr/>
          <p:nvPr/>
        </p:nvCxnSpPr>
        <p:spPr>
          <a:xfrm flipH="1" flipV="1">
            <a:off x="5719390" y="707841"/>
            <a:ext cx="144017" cy="720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0590" y="19194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0590" y="23488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pic>
        <p:nvPicPr>
          <p:cNvPr id="2050" name="Picture 2" descr="C:\Users\glen\Documents\oCam\캡처_2022_09_01_12_21_06_89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72" y="2490194"/>
            <a:ext cx="3418316" cy="348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꺾인 연결선 18"/>
          <p:cNvCxnSpPr>
            <a:endCxn id="2050" idx="0"/>
          </p:cNvCxnSpPr>
          <p:nvPr/>
        </p:nvCxnSpPr>
        <p:spPr>
          <a:xfrm>
            <a:off x="5951190" y="1700804"/>
            <a:ext cx="2156840" cy="78939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2" y="4797152"/>
            <a:ext cx="5400600" cy="33634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72" y="5373216"/>
            <a:ext cx="3418316" cy="21602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98872" y="2490194"/>
            <a:ext cx="3418316" cy="34824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80604" y="479715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406574" y="548680"/>
            <a:ext cx="5652628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6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45384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692695"/>
            <a:ext cx="4392488" cy="5459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158" y="284843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카드이력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2372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카드이력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8582" y="620688"/>
            <a:ext cx="4496420" cy="553136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45384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3" y="620688"/>
            <a:ext cx="4464497" cy="55488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3158" y="2848432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현금영수증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2475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현금영수증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6574" y="539922"/>
            <a:ext cx="4536504" cy="54834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453841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548680"/>
            <a:ext cx="4496992" cy="5589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158" y="2848432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정산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현금영수증이력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2717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정산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현금영수증 이력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769044" y="422108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 공통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6574" y="539922"/>
            <a:ext cx="4536504" cy="54834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15109"/>
              </p:ext>
            </p:extLst>
          </p:nvPr>
        </p:nvGraphicFramePr>
        <p:xfrm>
          <a:off x="10057687" y="666836"/>
          <a:ext cx="2015767" cy="11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상품명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상품명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6" y="566985"/>
            <a:ext cx="4719736" cy="56870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86992" y="2067137"/>
            <a:ext cx="1296145" cy="20882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78980" y="198884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46" y="1746156"/>
            <a:ext cx="2838874" cy="3528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76814" y="1635442"/>
            <a:ext cx="3024336" cy="378312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0590" y="126876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473586" y="44624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 </a:t>
            </a:r>
            <a:r>
              <a:rPr lang="ko-KR" altLang="en-US" sz="800" dirty="0" smtClean="0"/>
              <a:t>상품검색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50" y="674737"/>
            <a:ext cx="2310680" cy="7075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455246" y="590981"/>
            <a:ext cx="2382688" cy="81909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6268802" y="5164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6268802" y="156478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2-2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5208910" y="5661248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상품검색 구분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>
                <a:solidFill>
                  <a:srgbClr val="FF0000"/>
                </a:solidFill>
              </a:rPr>
              <a:t>단체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일반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고객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6574" y="539922"/>
            <a:ext cx="4680520" cy="54834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548679"/>
            <a:ext cx="4608512" cy="56706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86992" y="2636911"/>
            <a:ext cx="1296145" cy="151845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078980" y="256625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graphicFrame>
        <p:nvGraphicFramePr>
          <p:cNvPr id="5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89053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14" y="1447428"/>
            <a:ext cx="3470282" cy="2520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5206" y="1340768"/>
            <a:ext cx="3600400" cy="266429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987194" y="127011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 </a:t>
            </a:r>
            <a:r>
              <a:rPr lang="ko-KR" altLang="en-US" sz="800" dirty="0" smtClean="0"/>
              <a:t>상품검색</a:t>
            </a:r>
            <a:endParaRPr lang="ko-KR" altLang="en-US" sz="800" dirty="0"/>
          </a:p>
        </p:txBody>
      </p:sp>
      <p:sp>
        <p:nvSpPr>
          <p:cNvPr id="11" name="직사각형 10"/>
          <p:cNvSpPr/>
          <p:nvPr/>
        </p:nvSpPr>
        <p:spPr>
          <a:xfrm>
            <a:off x="406574" y="539922"/>
            <a:ext cx="4680520" cy="548340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208910" y="5661248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상품검색 구분</a:t>
            </a:r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>
                <a:solidFill>
                  <a:srgbClr val="FF0000"/>
                </a:solidFill>
              </a:rPr>
              <a:t>단체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일반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고객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2587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73586" y="44624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재고관리</a:t>
            </a:r>
            <a:endParaRPr lang="ko-KR" altLang="en-US" sz="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6" y="556022"/>
            <a:ext cx="4801679" cy="55372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74" y="980729"/>
            <a:ext cx="1872208" cy="17592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56" y="1019045"/>
            <a:ext cx="1881809" cy="10081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1" y="2780928"/>
            <a:ext cx="1905805" cy="28083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35166" y="836712"/>
            <a:ext cx="4104456" cy="4824536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5258" y="548680"/>
            <a:ext cx="4927859" cy="5616624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205264"/>
              </p:ext>
            </p:extLst>
          </p:nvPr>
        </p:nvGraphicFramePr>
        <p:xfrm>
          <a:off x="10057687" y="666836"/>
          <a:ext cx="2015767" cy="14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지역 검색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구군 검색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장례식장명 클릭 시 상세화면으로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6" y="562496"/>
            <a:ext cx="4536504" cy="56383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993" y="1293439"/>
            <a:ext cx="1776797" cy="33536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22798" y="1293439"/>
            <a:ext cx="1800200" cy="33536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27040" y="2636912"/>
            <a:ext cx="1403870" cy="273630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30" y="836712"/>
            <a:ext cx="1512168" cy="21931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2" y="836712"/>
            <a:ext cx="1656184" cy="25095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2120" y="548506"/>
            <a:ext cx="4788532" cy="5544790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239222" y="764704"/>
            <a:ext cx="3600400" cy="2616967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65981" y="122278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114986" y="122278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919028" y="256625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73586" y="44624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장례식장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0364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824870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지도창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목록으로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548679"/>
            <a:ext cx="4536504" cy="56383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1558702" y="177281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98624" y="494116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692696"/>
            <a:ext cx="2510166" cy="30963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4228" y="662122"/>
            <a:ext cx="2707281" cy="319892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996682" y="59146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73586" y="44624"/>
            <a:ext cx="30251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장례식장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장례식장 상세화면</a:t>
            </a:r>
            <a:endParaRPr lang="ko-KR" altLang="en-US" sz="800" dirty="0"/>
          </a:p>
        </p:txBody>
      </p:sp>
      <p:sp>
        <p:nvSpPr>
          <p:cNvPr id="15" name="직사각형 14"/>
          <p:cNvSpPr/>
          <p:nvPr/>
        </p:nvSpPr>
        <p:spPr>
          <a:xfrm>
            <a:off x="331788" y="476672"/>
            <a:ext cx="4683298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660"/>
              </p:ext>
            </p:extLst>
          </p:nvPr>
        </p:nvGraphicFramePr>
        <p:xfrm>
          <a:off x="10057687" y="666836"/>
          <a:ext cx="2015767" cy="160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  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473586" y="44624"/>
            <a:ext cx="18710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의전관리 시스템 승인현황 프로세스</a:t>
            </a:r>
            <a:endParaRPr lang="ko-KR" altLang="en-US" sz="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199432" y="1742223"/>
            <a:ext cx="7333779" cy="2997511"/>
            <a:chOff x="1199432" y="1742223"/>
            <a:chExt cx="7333779" cy="2997511"/>
          </a:xfrm>
        </p:grpSpPr>
        <p:grpSp>
          <p:nvGrpSpPr>
            <p:cNvPr id="6" name="그룹 5"/>
            <p:cNvGrpSpPr/>
            <p:nvPr/>
          </p:nvGrpSpPr>
          <p:grpSpPr>
            <a:xfrm>
              <a:off x="1199432" y="1742223"/>
              <a:ext cx="7189759" cy="2992798"/>
              <a:chOff x="988158" y="1475203"/>
              <a:chExt cx="7189759" cy="2992798"/>
            </a:xfrm>
          </p:grpSpPr>
          <p:sp>
            <p:nvSpPr>
              <p:cNvPr id="7" name="자유형 6"/>
              <p:cNvSpPr/>
              <p:nvPr/>
            </p:nvSpPr>
            <p:spPr>
              <a:xfrm>
                <a:off x="3064323" y="2052873"/>
                <a:ext cx="447332" cy="91440"/>
              </a:xfrm>
              <a:custGeom>
                <a:avLst/>
                <a:gdLst>
                  <a:gd name="connsiteX0" fmla="*/ 0 w 447332"/>
                  <a:gd name="connsiteY0" fmla="*/ 45720 h 91440"/>
                  <a:gd name="connsiteX1" fmla="*/ 447332 w 447332"/>
                  <a:gd name="connsiteY1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7332" h="91440">
                    <a:moveTo>
                      <a:pt x="0" y="45720"/>
                    </a:moveTo>
                    <a:lnTo>
                      <a:pt x="447332" y="45720"/>
                    </a:lnTo>
                  </a:path>
                </a:pathLst>
              </a:custGeom>
              <a:noFill/>
              <a:ln>
                <a:tailEnd type="arrow"/>
              </a:ln>
              <a:scene3d>
                <a:camera prst="orthographicFront"/>
                <a:lightRig rig="threePt" dir="t">
                  <a:rot lat="0" lon="0" rev="7500000"/>
                </a:lightRig>
              </a:scene3d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4418" tIns="43330" rIns="224418" bIns="43331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988158" y="1475203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접수</a:t>
                </a:r>
                <a:endParaRPr lang="ko-KR" altLang="en-US" sz="2200" kern="1200" dirty="0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5620220" y="2052873"/>
                <a:ext cx="447332" cy="91440"/>
              </a:xfrm>
              <a:custGeom>
                <a:avLst/>
                <a:gdLst>
                  <a:gd name="connsiteX0" fmla="*/ 0 w 447332"/>
                  <a:gd name="connsiteY0" fmla="*/ 45720 h 91440"/>
                  <a:gd name="connsiteX1" fmla="*/ 447332 w 447332"/>
                  <a:gd name="connsiteY1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7332" h="91440">
                    <a:moveTo>
                      <a:pt x="0" y="45720"/>
                    </a:moveTo>
                    <a:lnTo>
                      <a:pt x="447332" y="45720"/>
                    </a:lnTo>
                  </a:path>
                </a:pathLst>
              </a:custGeom>
              <a:noFill/>
              <a:ln>
                <a:tailEnd type="arrow"/>
              </a:ln>
              <a:scene3d>
                <a:camera prst="orthographicFront"/>
                <a:lightRig rig="threePt" dir="t">
                  <a:rot lat="0" lon="0" rev="7500000"/>
                </a:lightRig>
              </a:scene3d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4418" tIns="43330" rIns="224418" bIns="43331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544055" y="1475203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진행승인요청</a:t>
                </a:r>
                <a:endParaRPr lang="ko-KR" altLang="en-US" sz="2200" kern="1200" dirty="0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2027140" y="2720182"/>
                <a:ext cx="5111794" cy="447332"/>
              </a:xfrm>
              <a:custGeom>
                <a:avLst/>
                <a:gdLst>
                  <a:gd name="connsiteX0" fmla="*/ 5111794 w 5111794"/>
                  <a:gd name="connsiteY0" fmla="*/ 0 h 447332"/>
                  <a:gd name="connsiteX1" fmla="*/ 5111794 w 5111794"/>
                  <a:gd name="connsiteY1" fmla="*/ 240766 h 447332"/>
                  <a:gd name="connsiteX2" fmla="*/ 0 w 5111794"/>
                  <a:gd name="connsiteY2" fmla="*/ 240766 h 447332"/>
                  <a:gd name="connsiteX3" fmla="*/ 0 w 5111794"/>
                  <a:gd name="connsiteY3" fmla="*/ 447332 h 447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11794" h="447332">
                    <a:moveTo>
                      <a:pt x="5111794" y="0"/>
                    </a:moveTo>
                    <a:lnTo>
                      <a:pt x="5111794" y="240766"/>
                    </a:lnTo>
                    <a:lnTo>
                      <a:pt x="0" y="240766"/>
                    </a:lnTo>
                    <a:lnTo>
                      <a:pt x="0" y="447332"/>
                    </a:lnTo>
                  </a:path>
                </a:pathLst>
              </a:custGeom>
              <a:noFill/>
              <a:ln>
                <a:tailEnd type="arrow"/>
              </a:ln>
              <a:scene3d>
                <a:camera prst="orthographicFront"/>
                <a:lightRig rig="threePt" dir="t">
                  <a:rot lat="0" lon="0" rev="7500000"/>
                </a:lightRig>
              </a:scene3d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40245" tIns="221277" rIns="2440245" bIns="221276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6099952" y="1475203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진행승인확인</a:t>
                </a:r>
                <a:endParaRPr lang="ko-KR" altLang="en-US" sz="2200" kern="1200" dirty="0"/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988158" y="3199915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완료승인요청</a:t>
                </a:r>
                <a:endParaRPr lang="ko-KR" altLang="en-US" sz="2200" kern="1200" dirty="0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3591973" y="3221222"/>
                <a:ext cx="2077965" cy="1246779"/>
              </a:xfrm>
              <a:custGeom>
                <a:avLst/>
                <a:gdLst>
                  <a:gd name="connsiteX0" fmla="*/ 0 w 2077965"/>
                  <a:gd name="connsiteY0" fmla="*/ 0 h 1246779"/>
                  <a:gd name="connsiteX1" fmla="*/ 2077965 w 2077965"/>
                  <a:gd name="connsiteY1" fmla="*/ 0 h 1246779"/>
                  <a:gd name="connsiteX2" fmla="*/ 2077965 w 2077965"/>
                  <a:gd name="connsiteY2" fmla="*/ 1246779 h 1246779"/>
                  <a:gd name="connsiteX3" fmla="*/ 0 w 2077965"/>
                  <a:gd name="connsiteY3" fmla="*/ 1246779 h 1246779"/>
                  <a:gd name="connsiteX4" fmla="*/ 0 w 2077965"/>
                  <a:gd name="connsiteY4" fmla="*/ 0 h 1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7965" h="1246779">
                    <a:moveTo>
                      <a:pt x="0" y="0"/>
                    </a:moveTo>
                    <a:lnTo>
                      <a:pt x="2077965" y="0"/>
                    </a:lnTo>
                    <a:lnTo>
                      <a:pt x="2077965" y="1246779"/>
                    </a:lnTo>
                    <a:lnTo>
                      <a:pt x="0" y="12467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lvl="0" algn="ctr" defTabSz="9779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200" kern="1200" dirty="0" smtClean="0"/>
                  <a:t>완료승인확인</a:t>
                </a:r>
                <a:endParaRPr lang="ko-KR" altLang="en-US" sz="2200" kern="1200" dirty="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6455246" y="3492955"/>
              <a:ext cx="2077965" cy="12467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56464" tIns="156464" rIns="156464" bIns="156464" numCol="1" spcCol="1270" anchor="ctr" anchorCtr="0">
              <a:noAutofit/>
            </a:bodyPr>
            <a:lstStyle/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완료</a:t>
              </a:r>
              <a:endParaRPr lang="ko-KR" altLang="en-US" sz="2200" kern="1200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256074" y="4065911"/>
              <a:ext cx="520666" cy="91440"/>
              <a:chOff x="3786037" y="673905"/>
              <a:chExt cx="520666" cy="91440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35" name="직선 연결선 3"/>
              <p:cNvSpPr/>
              <p:nvPr/>
            </p:nvSpPr>
            <p:spPr>
              <a:xfrm>
                <a:off x="3786037" y="673905"/>
                <a:ext cx="520666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520666" y="45720"/>
                    </a:lnTo>
                  </a:path>
                </a:pathLst>
              </a:custGeom>
              <a:noFill/>
              <a:ln>
                <a:tailEnd type="arrow"/>
              </a:ln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직선 연결선 4"/>
              <p:cNvSpPr/>
              <p:nvPr/>
            </p:nvSpPr>
            <p:spPr>
              <a:xfrm>
                <a:off x="4032589" y="716869"/>
                <a:ext cx="27563" cy="5512"/>
              </a:xfrm>
              <a:prstGeom prst="rect">
                <a:avLst/>
              </a:prstGeom>
              <a:sp3d z="-4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700" tIns="0" rIns="12700" bIns="0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910544" y="4052561"/>
              <a:ext cx="520666" cy="91440"/>
              <a:chOff x="3786037" y="673905"/>
              <a:chExt cx="520666" cy="91440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21" name="직선 연결선 3"/>
              <p:cNvSpPr/>
              <p:nvPr/>
            </p:nvSpPr>
            <p:spPr>
              <a:xfrm>
                <a:off x="3786037" y="673905"/>
                <a:ext cx="520666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520666" y="45720"/>
                    </a:lnTo>
                  </a:path>
                </a:pathLst>
              </a:custGeom>
              <a:noFill/>
              <a:ln>
                <a:tailEnd type="arrow"/>
              </a:ln>
              <a:sp3d z="-40000" prstMaterial="matte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직선 연결선 4"/>
              <p:cNvSpPr/>
              <p:nvPr/>
            </p:nvSpPr>
            <p:spPr>
              <a:xfrm>
                <a:off x="4032589" y="716869"/>
                <a:ext cx="27563" cy="5512"/>
              </a:xfrm>
              <a:prstGeom prst="rect">
                <a:avLst/>
              </a:prstGeom>
              <a:sp3d z="-4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700" tIns="0" rIns="12700" bIns="0" numCol="1" spcCol="1270" anchor="ctr" anchorCtr="0">
                <a:noAutofit/>
              </a:bodyPr>
              <a:lstStyle/>
              <a:p>
                <a:pPr lvl="0" algn="ctr" defTabSz="222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500" kern="120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838622" y="5445224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*  </a:t>
            </a:r>
            <a:r>
              <a:rPr lang="ko-KR" altLang="en-US" sz="2000" dirty="0" smtClean="0"/>
              <a:t>승인현황 프로세스</a:t>
            </a:r>
            <a:endParaRPr lang="en-US" altLang="ko-KR" sz="2000" dirty="0"/>
          </a:p>
          <a:p>
            <a:r>
              <a:rPr lang="ko-KR" altLang="en-US" sz="2000" dirty="0" smtClean="0"/>
              <a:t>  </a:t>
            </a:r>
            <a:r>
              <a:rPr lang="en-US" altLang="ko-KR" sz="2000" dirty="0" smtClean="0"/>
              <a:t>“</a:t>
            </a:r>
            <a:r>
              <a:rPr lang="ko-KR" altLang="en-US" sz="2000" dirty="0" smtClean="0"/>
              <a:t>승인완료</a:t>
            </a:r>
            <a:r>
              <a:rPr lang="en-US" altLang="ko-KR" sz="2000" dirty="0" smtClean="0"/>
              <a:t>” </a:t>
            </a:r>
            <a:r>
              <a:rPr lang="ko-KR" altLang="en-US" sz="2000" dirty="0" smtClean="0"/>
              <a:t>뿐 아니라 </a:t>
            </a:r>
            <a:r>
              <a:rPr lang="en-US" altLang="ko-KR" sz="2000" dirty="0" smtClean="0"/>
              <a:t>“</a:t>
            </a:r>
            <a:r>
              <a:rPr lang="ko-KR" altLang="en-US" sz="2000" dirty="0" smtClean="0"/>
              <a:t>진행승인완료</a:t>
            </a:r>
            <a:r>
              <a:rPr lang="en-US" altLang="ko-KR" sz="2000" dirty="0" smtClean="0"/>
              <a:t>”</a:t>
            </a:r>
            <a:r>
              <a:rPr lang="ko-KR" altLang="en-US" sz="2000" dirty="0" smtClean="0"/>
              <a:t> 상태에서도 완료 처리하고 있음 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-1" y="6351304"/>
            <a:ext cx="12190413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ㅋ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63" y="6495474"/>
            <a:ext cx="5832648" cy="159258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440942" y="6357402"/>
            <a:ext cx="6246552" cy="173065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endCxn id="25" idx="3"/>
          </p:cNvCxnSpPr>
          <p:nvPr/>
        </p:nvCxnSpPr>
        <p:spPr>
          <a:xfrm rot="5400000">
            <a:off x="7744266" y="3145272"/>
            <a:ext cx="1760019" cy="1821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444881" y="2356324"/>
            <a:ext cx="270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1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3793"/>
              </p:ext>
            </p:extLst>
          </p:nvPr>
        </p:nvGraphicFramePr>
        <p:xfrm>
          <a:off x="10057687" y="666836"/>
          <a:ext cx="2015767" cy="14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상태에 따라 상세화면으로 이동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진행승인요청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진행승인완료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완료승인요청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승인완료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73586" y="44624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620688"/>
            <a:ext cx="4608512" cy="55892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2406" y="2204865"/>
            <a:ext cx="654248" cy="400506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1804" y="162880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4384193" y="2204865"/>
            <a:ext cx="546236" cy="400506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243575" y="213481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1426762"/>
            <a:ext cx="3168352" cy="16220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79182" y="1303414"/>
            <a:ext cx="3384376" cy="183755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807174" y="123275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64394" y="213420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3586" y="44624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endParaRPr lang="ko-KR" altLang="en-US" sz="800" dirty="0"/>
          </a:p>
        </p:txBody>
      </p:sp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30890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692696"/>
            <a:ext cx="4464496" cy="5439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1144" y="3310384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계정 선택 후 로그인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622" y="692696"/>
            <a:ext cx="4464496" cy="5439918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6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55952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25" y="692696"/>
            <a:ext cx="416993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63158" y="2994308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승인현황 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 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331788" y="620688"/>
            <a:ext cx="4467274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55952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548680"/>
            <a:ext cx="3816424" cy="562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63158" y="2994308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승인현황 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 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337146" y="536401"/>
            <a:ext cx="4035226" cy="563639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51419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620688"/>
            <a:ext cx="4342069" cy="535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63158" y="2994308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승인현황 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 (</a:t>
            </a:r>
            <a:r>
              <a:rPr lang="ko-KR" altLang="en-US" sz="1600" dirty="0" smtClean="0">
                <a:solidFill>
                  <a:srgbClr val="FF0000"/>
                </a:solidFill>
              </a:rPr>
              <a:t>장</a:t>
            </a:r>
            <a:r>
              <a:rPr lang="ko-KR" altLang="en-US" sz="1600" dirty="0">
                <a:solidFill>
                  <a:srgbClr val="FF0000"/>
                </a:solidFill>
              </a:rPr>
              <a:t>례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78582" y="593564"/>
            <a:ext cx="4464496" cy="564374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51419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614957"/>
            <a:ext cx="4329856" cy="534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63158" y="2994308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승인현황 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 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3092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승인현황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70818" y="548680"/>
            <a:ext cx="4472260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577941"/>
              </p:ext>
            </p:extLst>
          </p:nvPr>
        </p:nvGraphicFramePr>
        <p:xfrm>
          <a:off x="10057687" y="666836"/>
          <a:ext cx="2015767" cy="14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상태에 따라 상세화면 이동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버튼없음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9" y="548680"/>
            <a:ext cx="4915543" cy="55812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1788" y="2124844"/>
            <a:ext cx="654248" cy="303234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23776" y="205418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4516693" y="2124844"/>
            <a:ext cx="546236" cy="296034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408681" y="205418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473586" y="44624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배송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582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20579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30" y="548680"/>
            <a:ext cx="4124199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63158" y="2848432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배송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접수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26420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배송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321866" y="491282"/>
            <a:ext cx="4200202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20579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548681"/>
            <a:ext cx="3960440" cy="569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63158" y="2848432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26420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배송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71759" y="476672"/>
            <a:ext cx="4195255" cy="580965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20579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548680"/>
            <a:ext cx="4104456" cy="5660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63158" y="284843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배송 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26420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배송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62559" y="476672"/>
            <a:ext cx="4176464" cy="576064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939081"/>
              </p:ext>
            </p:extLst>
          </p:nvPr>
        </p:nvGraphicFramePr>
        <p:xfrm>
          <a:off x="10057687" y="666836"/>
          <a:ext cx="2015767" cy="128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상태에 따라 상세화면으로 이동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버튼없음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48679"/>
            <a:ext cx="4896544" cy="566289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4394" y="2204865"/>
            <a:ext cx="654248" cy="400506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64394" y="162880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4459598" y="2204865"/>
            <a:ext cx="627495" cy="400506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351587" y="213420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66" y="1412776"/>
            <a:ext cx="3600400" cy="18432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01619" y="1253511"/>
            <a:ext cx="3777963" cy="20025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93607" y="118285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62558" y="213420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73586" y="44624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</a:t>
            </a:r>
            <a:r>
              <a:rPr lang="ko-KR" altLang="en-US" sz="800" dirty="0"/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3596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0236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596632"/>
            <a:ext cx="4752528" cy="5559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3586" y="44624"/>
            <a:ext cx="31325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5663158" y="3537198"/>
            <a:ext cx="345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의전팀장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접수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 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4566" y="548680"/>
            <a:ext cx="4968552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3587" y="44624"/>
            <a:ext cx="14654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</a:t>
            </a:r>
            <a:endParaRPr lang="ko-KR" altLang="en-US" sz="800" dirty="0"/>
          </a:p>
        </p:txBody>
      </p:sp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6725"/>
              </p:ext>
            </p:extLst>
          </p:nvPr>
        </p:nvGraphicFramePr>
        <p:xfrm>
          <a:off x="10057687" y="666836"/>
          <a:ext cx="2015767" cy="167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전체메뉴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전체메뉴 동일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웹에서는 클릭불가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태블릿에서는 통화창 팝업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통화창 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리스트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로그아웃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2" y="676672"/>
            <a:ext cx="4106025" cy="5406950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4799062" y="908720"/>
            <a:ext cx="1152128" cy="576064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90" y="869206"/>
            <a:ext cx="3126069" cy="40835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90" y="4941168"/>
            <a:ext cx="3126069" cy="10452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906194" y="4941168"/>
            <a:ext cx="79208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11030" y="764704"/>
            <a:ext cx="288032" cy="2880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367014" y="67389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38622" y="551723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784304" y="551723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471470" y="112609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838621" y="1988840"/>
            <a:ext cx="3888433" cy="349238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31292" y="191818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5951190" y="869206"/>
            <a:ext cx="3126069" cy="51171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38" y="2564904"/>
            <a:ext cx="1872208" cy="389803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983638" y="2566255"/>
            <a:ext cx="1872208" cy="3896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87E24AC-9270-4803-9D68-E1A371216D10}"/>
              </a:ext>
            </a:extLst>
          </p:cNvPr>
          <p:cNvSpPr/>
          <p:nvPr/>
        </p:nvSpPr>
        <p:spPr>
          <a:xfrm>
            <a:off x="9875626" y="2495598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28" name="직사각형 27"/>
          <p:cNvSpPr/>
          <p:nvPr/>
        </p:nvSpPr>
        <p:spPr>
          <a:xfrm>
            <a:off x="731292" y="676672"/>
            <a:ext cx="4106025" cy="5632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0236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" y="620688"/>
            <a:ext cx="4623034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63158" y="3537198"/>
            <a:ext cx="345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의전팀장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접수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 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3129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</a:t>
            </a:r>
            <a:r>
              <a:rPr lang="ko-KR" altLang="en-US" sz="800" dirty="0"/>
              <a:t>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334566" y="548680"/>
            <a:ext cx="4896544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0236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2" y="620688"/>
            <a:ext cx="4465715" cy="5472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1473" y="3573016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의전팀장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 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</a:t>
            </a:r>
            <a:r>
              <a:rPr lang="ko-KR" altLang="en-US" sz="1600" dirty="0">
                <a:solidFill>
                  <a:srgbClr val="FF0000"/>
                </a:solidFill>
              </a:rPr>
              <a:t>례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3129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</a:t>
            </a:r>
            <a:r>
              <a:rPr lang="ko-KR" altLang="en-US" sz="800" dirty="0"/>
              <a:t>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진</a:t>
            </a:r>
            <a:r>
              <a:rPr lang="ko-KR" altLang="en-US" sz="800" dirty="0"/>
              <a:t>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98472" y="548680"/>
            <a:ext cx="4603653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0236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548680"/>
            <a:ext cx="4619648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9517" y="3573016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의전팀장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 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3129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</a:t>
            </a:r>
            <a:r>
              <a:rPr lang="ko-KR" altLang="en-US" sz="800" dirty="0"/>
              <a:t>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334565" y="476672"/>
            <a:ext cx="4603653" cy="583264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02365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686191"/>
            <a:ext cx="4447366" cy="5523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2969" y="3573016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의전팀장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 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3129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</a:t>
            </a:r>
            <a:r>
              <a:rPr lang="ko-KR" altLang="en-US" sz="800" dirty="0"/>
              <a:t>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334566" y="620688"/>
            <a:ext cx="4603653" cy="561662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2865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6" y="603860"/>
            <a:ext cx="4599027" cy="5652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3586" y="44624"/>
            <a:ext cx="3129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5375126" y="3367444"/>
            <a:ext cx="408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의전팀장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 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558" y="539922"/>
            <a:ext cx="4675661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5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2865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51" y="620688"/>
            <a:ext cx="4569968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5126" y="3367444"/>
            <a:ext cx="408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의전팀장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 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) -&gt;</a:t>
            </a:r>
            <a:r>
              <a:rPr lang="ko-KR" altLang="en-US" sz="1600" dirty="0" smtClean="0">
                <a:solidFill>
                  <a:srgbClr val="FF0000"/>
                </a:solidFill>
              </a:rPr>
              <a:t>근무일지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3886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)&gt; </a:t>
            </a:r>
            <a:r>
              <a:rPr lang="ko-KR" altLang="en-US" sz="800" dirty="0" smtClean="0"/>
              <a:t>근무일지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406574" y="539922"/>
            <a:ext cx="4531645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5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87768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75126" y="3367444"/>
            <a:ext cx="408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의전팀장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접수취소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 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3334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배</a:t>
            </a:r>
            <a:r>
              <a:rPr lang="ko-KR" altLang="en-US" sz="800" dirty="0"/>
              <a:t>송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접수취소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406574" y="539922"/>
            <a:ext cx="4531645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5" y="575926"/>
            <a:ext cx="4414715" cy="56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0172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75126" y="3367444"/>
            <a:ext cx="408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의전팀장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접수취소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  <a:r>
              <a:rPr lang="ko-KR" altLang="en-US" sz="1600" dirty="0" smtClean="0">
                <a:solidFill>
                  <a:srgbClr val="FF0000"/>
                </a:solidFill>
              </a:rPr>
              <a:t> 상세화면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</a:t>
            </a:r>
            <a:r>
              <a:rPr lang="ko-KR" altLang="en-US" sz="1600" dirty="0">
                <a:solidFill>
                  <a:srgbClr val="FF0000"/>
                </a:solidFill>
              </a:rPr>
              <a:t>례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3334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의전팀장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</a:t>
            </a:r>
            <a:r>
              <a:rPr lang="ko-KR" altLang="en-US" sz="800" dirty="0"/>
              <a:t>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접수취소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406574" y="539922"/>
            <a:ext cx="4531645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9" y="598326"/>
            <a:ext cx="4358914" cy="55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11795"/>
              </p:ext>
            </p:extLst>
          </p:nvPr>
        </p:nvGraphicFramePr>
        <p:xfrm>
          <a:off x="10057687" y="666836"/>
          <a:ext cx="2015767" cy="19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상세화면으로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회수 상태 클릭 시 회수 현황창 팝업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회수자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회수일시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 입력후 회수처리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회수 완료 후 회수취소 및 수정 가능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620688"/>
            <a:ext cx="3816424" cy="563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9298" y="2134208"/>
            <a:ext cx="493340" cy="359904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99313" y="2134208"/>
            <a:ext cx="451678" cy="367105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591301" y="20911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81286" y="206355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25674" y="148478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66" y="1036673"/>
            <a:ext cx="2808312" cy="112464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122366" y="949569"/>
            <a:ext cx="2808312" cy="121174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014354" y="89535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042979" y="226706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91" y="2721408"/>
            <a:ext cx="3619788" cy="14380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1" y="4548316"/>
            <a:ext cx="3619788" cy="14909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122366" y="2564904"/>
            <a:ext cx="3925168" cy="165618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2366" y="4293096"/>
            <a:ext cx="3925168" cy="180020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014354" y="2494247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4-1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014354" y="427274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4-2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473586" y="44624"/>
            <a:ext cx="18822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</a:t>
            </a:r>
            <a:r>
              <a:rPr lang="ko-KR" altLang="en-US" sz="800" dirty="0" smtClean="0"/>
              <a:t>근조기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885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8360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" y="628278"/>
            <a:ext cx="4379848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9142" y="3022362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근조기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미회수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) 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3300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</a:t>
            </a:r>
            <a:r>
              <a:rPr lang="ko-KR" altLang="en-US" sz="800" dirty="0" smtClean="0"/>
              <a:t>근조기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미회수</a:t>
            </a:r>
            <a:r>
              <a:rPr lang="en-US" altLang="ko-KR" sz="800" dirty="0"/>
              <a:t>_</a:t>
            </a:r>
            <a:r>
              <a:rPr lang="ko-KR" altLang="en-US" sz="800" dirty="0" smtClean="0"/>
              <a:t>진행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675103" y="4280396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메뉴와 동일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549" y="548680"/>
            <a:ext cx="4472961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1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25066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5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292658"/>
              </p:ext>
            </p:extLst>
          </p:nvPr>
        </p:nvGraphicFramePr>
        <p:xfrm>
          <a:off x="10057687" y="666836"/>
          <a:ext cx="2015767" cy="17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뒤로가기 공지사항 리스트로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전체메뉴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리스트 클릭 시 상세화면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첨부파일 다운로드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수정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등록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3" y="5535613"/>
            <a:ext cx="3871028" cy="5286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46" y="1700241"/>
            <a:ext cx="4014478" cy="23762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꺾인 연결선 22"/>
          <p:cNvCxnSpPr/>
          <p:nvPr/>
        </p:nvCxnSpPr>
        <p:spPr>
          <a:xfrm>
            <a:off x="4078982" y="1356103"/>
            <a:ext cx="2583303" cy="34413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655046" y="377496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7103318" y="378162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8453500" y="378162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42" name="직사각형 41"/>
          <p:cNvSpPr/>
          <p:nvPr/>
        </p:nvSpPr>
        <p:spPr>
          <a:xfrm>
            <a:off x="400398" y="543817"/>
            <a:ext cx="3838143" cy="547260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548681"/>
            <a:ext cx="3792906" cy="496855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98562" y="47802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078982" y="54868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 smtClean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92386" y="105273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42578" y="56474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442578" y="1123393"/>
            <a:ext cx="3756902" cy="443261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473586" y="44624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공지사항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8536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8360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3" y="681490"/>
            <a:ext cx="4380693" cy="5559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9142" y="3022362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근조기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상세화면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회수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완</a:t>
            </a:r>
            <a:r>
              <a:rPr lang="ko-KR" altLang="en-US" sz="1600" dirty="0">
                <a:solidFill>
                  <a:srgbClr val="FF0000"/>
                </a:solidFill>
              </a:rPr>
              <a:t>료</a:t>
            </a:r>
            <a:r>
              <a:rPr lang="en-US" altLang="ko-KR" sz="1600" dirty="0" smtClean="0">
                <a:solidFill>
                  <a:srgbClr val="FF0000"/>
                </a:solidFill>
              </a:rPr>
              <a:t>) 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5103" y="4280396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메뉴와 동일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3586" y="44624"/>
            <a:ext cx="3201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</a:t>
            </a:r>
            <a:r>
              <a:rPr lang="ko-KR" altLang="en-US" sz="800" dirty="0" smtClean="0"/>
              <a:t>근조기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회수</a:t>
            </a:r>
            <a:r>
              <a:rPr lang="en-US" altLang="ko-KR" sz="800" dirty="0" smtClean="0"/>
              <a:t>_</a:t>
            </a:r>
            <a:r>
              <a:rPr lang="ko-KR" altLang="en-US" sz="800" dirty="0" smtClean="0"/>
              <a:t>완료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207763" y="612640"/>
            <a:ext cx="4531645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1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075447"/>
              </p:ext>
            </p:extLst>
          </p:nvPr>
        </p:nvGraphicFramePr>
        <p:xfrm>
          <a:off x="10057687" y="666836"/>
          <a:ext cx="2015767" cy="11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본부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본부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단체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620688"/>
            <a:ext cx="3960440" cy="544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15244" y="152992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748658" y="154878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26" y="764704"/>
            <a:ext cx="2326325" cy="2054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33" y="3106359"/>
            <a:ext cx="1985963" cy="29622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807174" y="684766"/>
            <a:ext cx="2520280" cy="224017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79182" y="3068588"/>
            <a:ext cx="2160240" cy="300004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699162" y="61410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743550" y="303570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2-1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473586" y="44624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통계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406575" y="539922"/>
            <a:ext cx="4104456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5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28654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620689"/>
            <a:ext cx="396044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59102" y="2852936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</a:rPr>
              <a:t>통계 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조회화면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586" y="44624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통계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06575" y="539922"/>
            <a:ext cx="4104456" cy="569739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5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413489"/>
              </p:ext>
            </p:extLst>
          </p:nvPr>
        </p:nvGraphicFramePr>
        <p:xfrm>
          <a:off x="10057687" y="666836"/>
          <a:ext cx="2015767" cy="160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선택창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만족도 평가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클릭시 문자전송 알림창 팝업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평가 완료 시 알림창 팝업하지 않음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문자전송 알림창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8" y="548679"/>
            <a:ext cx="4734012" cy="56166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392064" y="1619439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282540" y="2564904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295006" y="262255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907059"/>
            <a:ext cx="2664296" cy="14286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2" y="3438748"/>
            <a:ext cx="3279134" cy="86409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51190" y="836712"/>
            <a:ext cx="2808312" cy="158417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47878" y="3325862"/>
            <a:ext cx="3328818" cy="108986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843178" y="74769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1-1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739866" y="3229373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73586" y="44624"/>
            <a:ext cx="2124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만족도평가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885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858000"/>
            <a:ext cx="12190413" cy="2259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563151"/>
            <a:ext cx="4608512" cy="782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35166" y="3453159"/>
            <a:ext cx="351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만족도평가</a:t>
            </a:r>
            <a:r>
              <a:rPr lang="en-US" altLang="ko-KR" sz="1600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의전팀장 이름 클릭</a:t>
            </a:r>
            <a:r>
              <a:rPr lang="en-US" altLang="ko-KR" sz="1600" dirty="0" smtClean="0">
                <a:solidFill>
                  <a:srgbClr val="FF0000"/>
                </a:solidFill>
              </a:rPr>
              <a:t>-&gt;</a:t>
            </a: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만족도 평가 화면으로 이동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77293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73586" y="44624"/>
            <a:ext cx="26805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만족도평가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상세화면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406574" y="548679"/>
            <a:ext cx="4824536" cy="783851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3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093897"/>
              </p:ext>
            </p:extLst>
          </p:nvPr>
        </p:nvGraphicFramePr>
        <p:xfrm>
          <a:off x="10057687" y="666836"/>
          <a:ext cx="2015767" cy="135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586904"/>
            <a:ext cx="4536504" cy="5544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39222" y="3068960"/>
            <a:ext cx="2272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상담신청확인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86" y="44624"/>
            <a:ext cx="22268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상담신청확인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526430" y="548680"/>
            <a:ext cx="4632672" cy="5688632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56086"/>
              </p:ext>
            </p:extLst>
          </p:nvPr>
        </p:nvGraphicFramePr>
        <p:xfrm>
          <a:off x="10057687" y="666836"/>
          <a:ext cx="2015767" cy="14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상단고정 여부 선택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게시분류 선택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협력업체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기업담당자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리스트 화면으로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548680"/>
            <a:ext cx="4968552" cy="57383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95462" y="118984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50590" y="1545196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730610" y="1256559"/>
            <a:ext cx="4788532" cy="218727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0610" y="1525042"/>
            <a:ext cx="4788532" cy="21602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93304" y="41490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375126" y="4149080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7" y="1020986"/>
            <a:ext cx="3791743" cy="1008112"/>
          </a:xfrm>
          <a:prstGeom prst="rect">
            <a:avLst/>
          </a:prstGeom>
        </p:spPr>
      </p:pic>
      <p:pic>
        <p:nvPicPr>
          <p:cNvPr id="3074" name="Picture 2" descr="C:\Users\glen\Documents\oCam\캡처_2022_09_01_12_55_06_76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799" y="2204864"/>
            <a:ext cx="3814540" cy="93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71387" y="971230"/>
            <a:ext cx="3900830" cy="2304256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73586" y="44624"/>
            <a:ext cx="2922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공지사항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공지사항 등록</a:t>
            </a:r>
            <a:endParaRPr lang="ko-KR" altLang="en-US" sz="8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3651881"/>
            <a:ext cx="3697257" cy="99439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76" y="5013176"/>
            <a:ext cx="3662779" cy="95345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5971387" y="3573016"/>
            <a:ext cx="3925624" cy="252028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11799" y="1020986"/>
            <a:ext cx="3860418" cy="1008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991593" y="2167644"/>
            <a:ext cx="3860418" cy="1008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002898" y="3638167"/>
            <a:ext cx="3860418" cy="1008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013677" y="5013176"/>
            <a:ext cx="3860418" cy="10081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4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xmlns="" id="{486D386C-1BD7-4906-8EA3-0E8ED1827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224610"/>
              </p:ext>
            </p:extLst>
          </p:nvPr>
        </p:nvGraphicFramePr>
        <p:xfrm>
          <a:off x="10057687" y="666836"/>
          <a:ext cx="2015767" cy="160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3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의전팀장 이름 클릭 시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  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배송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장례에 따라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접수 상세화면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날짜 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0259218"/>
                  </a:ext>
                </a:extLst>
              </a:tr>
              <a:tr h="1454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060642"/>
                  </a:ext>
                </a:extLst>
              </a:tr>
              <a:tr h="1212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871379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588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620687"/>
            <a:ext cx="4968552" cy="55446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6593" y="2348880"/>
            <a:ext cx="612069" cy="3096344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478582" y="2636912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4756497" y="2636911"/>
            <a:ext cx="612069" cy="23476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5260554" y="2604355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473586" y="44624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메인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로그인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관리자 화면 </a:t>
            </a:r>
            <a:r>
              <a:rPr lang="en-US" altLang="ko-KR" sz="800" dirty="0" smtClean="0"/>
              <a:t>&gt; </a:t>
            </a:r>
            <a:r>
              <a:rPr lang="ko-KR" altLang="en-US" sz="800" dirty="0" smtClean="0"/>
              <a:t>접</a:t>
            </a:r>
            <a:r>
              <a:rPr lang="ko-KR" altLang="en-US" sz="800" dirty="0"/>
              <a:t>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10552" y="3374165"/>
            <a:ext cx="407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접수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페이지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배송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ko-KR" altLang="en-US" sz="1600" dirty="0" smtClean="0">
                <a:solidFill>
                  <a:srgbClr val="FF0000"/>
                </a:solidFill>
              </a:rPr>
              <a:t>장례 모두 포함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99" y="908720"/>
            <a:ext cx="2282949" cy="16359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311230" y="800708"/>
            <a:ext cx="2448272" cy="1836203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87E24AC-9270-4803-9D68-E1A371216D10}"/>
              </a:ext>
            </a:extLst>
          </p:cNvPr>
          <p:cNvSpPr/>
          <p:nvPr/>
        </p:nvSpPr>
        <p:spPr>
          <a:xfrm>
            <a:off x="6182775" y="730051"/>
            <a:ext cx="216024" cy="141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94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2881</Words>
  <Application>Microsoft Office PowerPoint</Application>
  <PresentationFormat>사용자 지정</PresentationFormat>
  <Paragraphs>1082</Paragraphs>
  <Slides>75</Slides>
  <Notes>64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77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glen</dc:creator>
  <cp:lastModifiedBy>glen</cp:lastModifiedBy>
  <cp:revision>73</cp:revision>
  <dcterms:created xsi:type="dcterms:W3CDTF">2022-09-01T02:03:48Z</dcterms:created>
  <dcterms:modified xsi:type="dcterms:W3CDTF">2022-09-02T07:56:53Z</dcterms:modified>
</cp:coreProperties>
</file>